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handoutMasterIdLst>
    <p:handoutMasterId r:id="rId47"/>
  </p:handoutMasterIdLst>
  <p:sldIdLst>
    <p:sldId id="256" r:id="rId2"/>
    <p:sldId id="361" r:id="rId3"/>
    <p:sldId id="399" r:id="rId4"/>
    <p:sldId id="390" r:id="rId5"/>
    <p:sldId id="344" r:id="rId6"/>
    <p:sldId id="346" r:id="rId7"/>
    <p:sldId id="322" r:id="rId8"/>
    <p:sldId id="323" r:id="rId9"/>
    <p:sldId id="324" r:id="rId10"/>
    <p:sldId id="325" r:id="rId11"/>
    <p:sldId id="326" r:id="rId12"/>
    <p:sldId id="327" r:id="rId13"/>
    <p:sldId id="341" r:id="rId14"/>
    <p:sldId id="383" r:id="rId15"/>
    <p:sldId id="330" r:id="rId16"/>
    <p:sldId id="347" r:id="rId17"/>
    <p:sldId id="386" r:id="rId18"/>
    <p:sldId id="332" r:id="rId19"/>
    <p:sldId id="333" r:id="rId20"/>
    <p:sldId id="334" r:id="rId21"/>
    <p:sldId id="335" r:id="rId22"/>
    <p:sldId id="336" r:id="rId23"/>
    <p:sldId id="388" r:id="rId24"/>
    <p:sldId id="400" r:id="rId25"/>
    <p:sldId id="401" r:id="rId26"/>
    <p:sldId id="365" r:id="rId27"/>
    <p:sldId id="364" r:id="rId28"/>
    <p:sldId id="366" r:id="rId29"/>
    <p:sldId id="357" r:id="rId30"/>
    <p:sldId id="358" r:id="rId31"/>
    <p:sldId id="339" r:id="rId32"/>
    <p:sldId id="313" r:id="rId33"/>
    <p:sldId id="403" r:id="rId34"/>
    <p:sldId id="360" r:id="rId35"/>
    <p:sldId id="402" r:id="rId36"/>
    <p:sldId id="368" r:id="rId37"/>
    <p:sldId id="369" r:id="rId38"/>
    <p:sldId id="370" r:id="rId39"/>
    <p:sldId id="367" r:id="rId40"/>
    <p:sldId id="404" r:id="rId41"/>
    <p:sldId id="371" r:id="rId42"/>
    <p:sldId id="381" r:id="rId43"/>
    <p:sldId id="308" r:id="rId44"/>
    <p:sldId id="376" r:id="rId45"/>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78782" autoAdjust="0"/>
  </p:normalViewPr>
  <p:slideViewPr>
    <p:cSldViewPr snapToGrid="0">
      <p:cViewPr varScale="1">
        <p:scale>
          <a:sx n="53" d="100"/>
          <a:sy n="53" d="100"/>
        </p:scale>
        <p:origin x="1416" y="60"/>
      </p:cViewPr>
      <p:guideLst/>
    </p:cSldViewPr>
  </p:slideViewPr>
  <p:outlineViewPr>
    <p:cViewPr>
      <p:scale>
        <a:sx n="33" d="100"/>
        <a:sy n="33" d="100"/>
      </p:scale>
      <p:origin x="0" y="-18240"/>
    </p:cViewPr>
  </p:outlineViewPr>
  <p:notesTextViewPr>
    <p:cViewPr>
      <p:scale>
        <a:sx n="1" d="1"/>
        <a:sy n="1" d="1"/>
      </p:scale>
      <p:origin x="0" y="0"/>
    </p:cViewPr>
  </p:notesTextViewPr>
  <p:sorterViewPr>
    <p:cViewPr>
      <p:scale>
        <a:sx n="100" d="100"/>
        <a:sy n="100" d="100"/>
      </p:scale>
      <p:origin x="0" y="-96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D4E4928-1C28-44AE-91FD-889351255E63}" type="datetimeFigureOut">
              <a:rPr lang="en-US" smtClean="0"/>
              <a:t>12/7/2016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A902149-3D3C-4407-B4B1-87C6DF1F12AD}" type="slidenum">
              <a:rPr lang="en-US" smtClean="0"/>
              <a:t>‹#›</a:t>
            </a:fld>
            <a:endParaRPr lang="en-US"/>
          </a:p>
        </p:txBody>
      </p:sp>
    </p:spTree>
    <p:extLst>
      <p:ext uri="{BB962C8B-B14F-4D97-AF65-F5344CB8AC3E}">
        <p14:creationId xmlns:p14="http://schemas.microsoft.com/office/powerpoint/2010/main" val="3706116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D9F042C-C595-4B9F-B047-82828DDC6310}" type="datetimeFigureOut">
              <a:rPr lang="en-US" smtClean="0"/>
              <a:t>12/7/2016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DF9C877-8F9B-4079-A84A-C88D6F348795}" type="slidenum">
              <a:rPr lang="en-US" smtClean="0"/>
              <a:t>‹#›</a:t>
            </a:fld>
            <a:endParaRPr lang="en-US"/>
          </a:p>
        </p:txBody>
      </p:sp>
    </p:spTree>
    <p:extLst>
      <p:ext uri="{BB962C8B-B14F-4D97-AF65-F5344CB8AC3E}">
        <p14:creationId xmlns:p14="http://schemas.microsoft.com/office/powerpoint/2010/main" val="1660065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F9C877-8F9B-4079-A84A-C88D6F348795}" type="slidenum">
              <a:rPr lang="en-US" smtClean="0"/>
              <a:t>1</a:t>
            </a:fld>
            <a:endParaRPr lang="en-US"/>
          </a:p>
        </p:txBody>
      </p:sp>
    </p:spTree>
    <p:extLst>
      <p:ext uri="{BB962C8B-B14F-4D97-AF65-F5344CB8AC3E}">
        <p14:creationId xmlns:p14="http://schemas.microsoft.com/office/powerpoint/2010/main" val="80251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Street trees or parks</a:t>
            </a:r>
          </a:p>
          <a:p>
            <a:endParaRPr lang="en-US" dirty="0"/>
          </a:p>
        </p:txBody>
      </p:sp>
      <p:sp>
        <p:nvSpPr>
          <p:cNvPr id="4" name="Slide Number Placeholder 3"/>
          <p:cNvSpPr>
            <a:spLocks noGrp="1"/>
          </p:cNvSpPr>
          <p:nvPr>
            <p:ph type="sldNum" sz="quarter" idx="10"/>
          </p:nvPr>
        </p:nvSpPr>
        <p:spPr/>
        <p:txBody>
          <a:bodyPr/>
          <a:lstStyle/>
          <a:p>
            <a:fld id="{2DF9C877-8F9B-4079-A84A-C88D6F348795}" type="slidenum">
              <a:rPr lang="en-US" smtClean="0"/>
              <a:t>27</a:t>
            </a:fld>
            <a:endParaRPr lang="en-US"/>
          </a:p>
        </p:txBody>
      </p:sp>
    </p:spTree>
    <p:extLst>
      <p:ext uri="{BB962C8B-B14F-4D97-AF65-F5344CB8AC3E}">
        <p14:creationId xmlns:p14="http://schemas.microsoft.com/office/powerpoint/2010/main" val="4170230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 elevation forest</a:t>
            </a:r>
          </a:p>
        </p:txBody>
      </p:sp>
      <p:sp>
        <p:nvSpPr>
          <p:cNvPr id="4" name="Slide Number Placeholder 3"/>
          <p:cNvSpPr>
            <a:spLocks noGrp="1"/>
          </p:cNvSpPr>
          <p:nvPr>
            <p:ph type="sldNum" sz="quarter" idx="10"/>
          </p:nvPr>
        </p:nvSpPr>
        <p:spPr/>
        <p:txBody>
          <a:bodyPr/>
          <a:lstStyle/>
          <a:p>
            <a:fld id="{2DF9C877-8F9B-4079-A84A-C88D6F348795}" type="slidenum">
              <a:rPr lang="en-US" smtClean="0"/>
              <a:t>28</a:t>
            </a:fld>
            <a:endParaRPr lang="en-US"/>
          </a:p>
        </p:txBody>
      </p:sp>
    </p:spTree>
    <p:extLst>
      <p:ext uri="{BB962C8B-B14F-4D97-AF65-F5344CB8AC3E}">
        <p14:creationId xmlns:p14="http://schemas.microsoft.com/office/powerpoint/2010/main" val="1381419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Roadside forests</a:t>
            </a:r>
          </a:p>
        </p:txBody>
      </p:sp>
      <p:sp>
        <p:nvSpPr>
          <p:cNvPr id="4" name="Slide Number Placeholder 3"/>
          <p:cNvSpPr>
            <a:spLocks noGrp="1"/>
          </p:cNvSpPr>
          <p:nvPr>
            <p:ph type="sldNum" sz="quarter" idx="10"/>
          </p:nvPr>
        </p:nvSpPr>
        <p:spPr/>
        <p:txBody>
          <a:bodyPr/>
          <a:lstStyle/>
          <a:p>
            <a:fld id="{2DF9C877-8F9B-4079-A84A-C88D6F348795}" type="slidenum">
              <a:rPr lang="en-US" smtClean="0"/>
              <a:t>29</a:t>
            </a:fld>
            <a:endParaRPr lang="en-US"/>
          </a:p>
        </p:txBody>
      </p:sp>
    </p:spTree>
    <p:extLst>
      <p:ext uri="{BB962C8B-B14F-4D97-AF65-F5344CB8AC3E}">
        <p14:creationId xmlns:p14="http://schemas.microsoft.com/office/powerpoint/2010/main" val="2315105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Forests used for agriculture</a:t>
            </a:r>
          </a:p>
        </p:txBody>
      </p:sp>
      <p:sp>
        <p:nvSpPr>
          <p:cNvPr id="4" name="Slide Number Placeholder 3"/>
          <p:cNvSpPr>
            <a:spLocks noGrp="1"/>
          </p:cNvSpPr>
          <p:nvPr>
            <p:ph type="sldNum" sz="quarter" idx="10"/>
          </p:nvPr>
        </p:nvSpPr>
        <p:spPr/>
        <p:txBody>
          <a:bodyPr/>
          <a:lstStyle/>
          <a:p>
            <a:fld id="{2DF9C877-8F9B-4079-A84A-C88D6F348795}" type="slidenum">
              <a:rPr lang="en-US" smtClean="0"/>
              <a:t>30</a:t>
            </a:fld>
            <a:endParaRPr lang="en-US"/>
          </a:p>
        </p:txBody>
      </p:sp>
    </p:spTree>
    <p:extLst>
      <p:ext uri="{BB962C8B-B14F-4D97-AF65-F5344CB8AC3E}">
        <p14:creationId xmlns:p14="http://schemas.microsoft.com/office/powerpoint/2010/main" val="1200935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F9C877-8F9B-4079-A84A-C88D6F348795}" type="slidenum">
              <a:rPr lang="en-US" smtClean="0"/>
              <a:t>31</a:t>
            </a:fld>
            <a:endParaRPr lang="en-US"/>
          </a:p>
        </p:txBody>
      </p:sp>
    </p:spTree>
    <p:extLst>
      <p:ext uri="{BB962C8B-B14F-4D97-AF65-F5344CB8AC3E}">
        <p14:creationId xmlns:p14="http://schemas.microsoft.com/office/powerpoint/2010/main" val="1318543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threshold triggers</a:t>
            </a:r>
            <a:r>
              <a:rPr lang="en-US" baseline="0" dirty="0"/>
              <a:t> concern, it may trigger regulatory action, policy action or it may trigger action so that the desired future condition is reached. This assumes that healthy forests is a noun. If healthy forests are a verb, then it would reflect the dynamic nature that we think of as an ecosystem.</a:t>
            </a:r>
            <a:endParaRPr lang="en-US" dirty="0"/>
          </a:p>
        </p:txBody>
      </p:sp>
      <p:sp>
        <p:nvSpPr>
          <p:cNvPr id="4" name="Slide Number Placeholder 3"/>
          <p:cNvSpPr>
            <a:spLocks noGrp="1"/>
          </p:cNvSpPr>
          <p:nvPr>
            <p:ph type="sldNum" sz="quarter" idx="10"/>
          </p:nvPr>
        </p:nvSpPr>
        <p:spPr/>
        <p:txBody>
          <a:bodyPr/>
          <a:lstStyle/>
          <a:p>
            <a:fld id="{2DF9C877-8F9B-4079-A84A-C88D6F348795}" type="slidenum">
              <a:rPr lang="en-US" smtClean="0"/>
              <a:t>32</a:t>
            </a:fld>
            <a:endParaRPr lang="en-US"/>
          </a:p>
        </p:txBody>
      </p:sp>
    </p:spTree>
    <p:extLst>
      <p:ext uri="{BB962C8B-B14F-4D97-AF65-F5344CB8AC3E}">
        <p14:creationId xmlns:p14="http://schemas.microsoft.com/office/powerpoint/2010/main" val="593218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This is our challenge. When presented in a simple list, we can think of ways to address each one of these. </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Perpetua" panose="02020502060401020303" pitchFamily="18" charset="0"/>
              </a:defRPr>
            </a:lvl1pPr>
            <a:lvl2pPr marL="757066" indent="-291179">
              <a:defRPr>
                <a:solidFill>
                  <a:schemeClr val="tx1"/>
                </a:solidFill>
                <a:latin typeface="Perpetua" panose="02020502060401020303" pitchFamily="18" charset="0"/>
              </a:defRPr>
            </a:lvl2pPr>
            <a:lvl3pPr marL="1164717" indent="-232943">
              <a:defRPr>
                <a:solidFill>
                  <a:schemeClr val="tx1"/>
                </a:solidFill>
                <a:latin typeface="Perpetua" panose="02020502060401020303" pitchFamily="18" charset="0"/>
              </a:defRPr>
            </a:lvl3pPr>
            <a:lvl4pPr marL="1630604" indent="-232943">
              <a:defRPr>
                <a:solidFill>
                  <a:schemeClr val="tx1"/>
                </a:solidFill>
                <a:latin typeface="Perpetua" panose="02020502060401020303" pitchFamily="18" charset="0"/>
              </a:defRPr>
            </a:lvl4pPr>
            <a:lvl5pPr marL="2096491" indent="-232943">
              <a:defRPr>
                <a:solidFill>
                  <a:schemeClr val="tx1"/>
                </a:solidFill>
                <a:latin typeface="Perpetua" panose="02020502060401020303" pitchFamily="18" charset="0"/>
              </a:defRPr>
            </a:lvl5pPr>
            <a:lvl6pPr marL="2562377" indent="-232943" fontAlgn="base">
              <a:spcBef>
                <a:spcPct val="0"/>
              </a:spcBef>
              <a:spcAft>
                <a:spcPct val="0"/>
              </a:spcAft>
              <a:defRPr>
                <a:solidFill>
                  <a:schemeClr val="tx1"/>
                </a:solidFill>
                <a:latin typeface="Perpetua" panose="02020502060401020303" pitchFamily="18" charset="0"/>
              </a:defRPr>
            </a:lvl6pPr>
            <a:lvl7pPr marL="3028264" indent="-232943" fontAlgn="base">
              <a:spcBef>
                <a:spcPct val="0"/>
              </a:spcBef>
              <a:spcAft>
                <a:spcPct val="0"/>
              </a:spcAft>
              <a:defRPr>
                <a:solidFill>
                  <a:schemeClr val="tx1"/>
                </a:solidFill>
                <a:latin typeface="Perpetua" panose="02020502060401020303" pitchFamily="18" charset="0"/>
              </a:defRPr>
            </a:lvl7pPr>
            <a:lvl8pPr marL="3494151" indent="-232943" fontAlgn="base">
              <a:spcBef>
                <a:spcPct val="0"/>
              </a:spcBef>
              <a:spcAft>
                <a:spcPct val="0"/>
              </a:spcAft>
              <a:defRPr>
                <a:solidFill>
                  <a:schemeClr val="tx1"/>
                </a:solidFill>
                <a:latin typeface="Perpetua" panose="02020502060401020303" pitchFamily="18" charset="0"/>
              </a:defRPr>
            </a:lvl8pPr>
            <a:lvl9pPr marL="3960038" indent="-232943" fontAlgn="base">
              <a:spcBef>
                <a:spcPct val="0"/>
              </a:spcBef>
              <a:spcAft>
                <a:spcPct val="0"/>
              </a:spcAft>
              <a:defRPr>
                <a:solidFill>
                  <a:schemeClr val="tx1"/>
                </a:solidFill>
                <a:latin typeface="Perpetua" panose="02020502060401020303" pitchFamily="18" charset="0"/>
              </a:defRPr>
            </a:lvl9pPr>
          </a:lstStyle>
          <a:p>
            <a:pPr fontAlgn="base">
              <a:spcBef>
                <a:spcPct val="0"/>
              </a:spcBef>
              <a:spcAft>
                <a:spcPct val="0"/>
              </a:spcAft>
            </a:pPr>
            <a:fld id="{151129E3-DE3A-4676-9378-95AA7FBCE6DB}" type="slidenum">
              <a:rPr lang="en-US" altLang="en-US">
                <a:latin typeface="Calibri" panose="020F0502020204030204" pitchFamily="34" charset="0"/>
              </a:rPr>
              <a:pPr fontAlgn="base">
                <a:spcBef>
                  <a:spcPct val="0"/>
                </a:spcBef>
                <a:spcAft>
                  <a:spcPct val="0"/>
                </a:spcAft>
              </a:pPr>
              <a:t>33</a:t>
            </a:fld>
            <a:endParaRPr lang="en-US" altLang="en-US">
              <a:latin typeface="Calibri" panose="020F0502020204030204" pitchFamily="34" charset="0"/>
            </a:endParaRPr>
          </a:p>
        </p:txBody>
      </p:sp>
    </p:spTree>
    <p:extLst>
      <p:ext uri="{BB962C8B-B14F-4D97-AF65-F5344CB8AC3E}">
        <p14:creationId xmlns:p14="http://schemas.microsoft.com/office/powerpoint/2010/main" val="2292737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these disturbances are temporary and trees</a:t>
            </a:r>
            <a:r>
              <a:rPr lang="en-US" baseline="0" dirty="0"/>
              <a:t> will recover and forest health will be restored. We have a definition of healthy forests similar to this:</a:t>
            </a:r>
            <a:endParaRPr lang="en-US" dirty="0"/>
          </a:p>
        </p:txBody>
      </p:sp>
      <p:sp>
        <p:nvSpPr>
          <p:cNvPr id="4" name="Slide Number Placeholder 3"/>
          <p:cNvSpPr>
            <a:spLocks noGrp="1"/>
          </p:cNvSpPr>
          <p:nvPr>
            <p:ph type="sldNum" sz="quarter" idx="10"/>
          </p:nvPr>
        </p:nvSpPr>
        <p:spPr/>
        <p:txBody>
          <a:bodyPr/>
          <a:lstStyle/>
          <a:p>
            <a:fld id="{2DF9C877-8F9B-4079-A84A-C88D6F348795}" type="slidenum">
              <a:rPr lang="en-US" smtClean="0"/>
              <a:t>34</a:t>
            </a:fld>
            <a:endParaRPr lang="en-US"/>
          </a:p>
        </p:txBody>
      </p:sp>
    </p:spTree>
    <p:extLst>
      <p:ext uri="{BB962C8B-B14F-4D97-AF65-F5344CB8AC3E}">
        <p14:creationId xmlns:p14="http://schemas.microsoft.com/office/powerpoint/2010/main" val="4279942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Measuring the degree of resilience of a forest is difficult. We really don't know the degree of resilience of a forest until it has been exposed to and changed by stress or disturbance.</a:t>
            </a:r>
            <a:r>
              <a:rPr lang="en-US" baseline="0" dirty="0"/>
              <a:t> So we rely on past experience and science that can offer guidance on those factors that will successfully meet the objectives for a landowners. </a:t>
            </a:r>
            <a:r>
              <a:rPr lang="en-US" dirty="0"/>
              <a:t>What timeframe? Is health a noun?</a:t>
            </a:r>
          </a:p>
          <a:p>
            <a:pPr defTabSz="931774"/>
            <a:endParaRPr lang="en-US" dirty="0"/>
          </a:p>
          <a:p>
            <a:endParaRPr lang="en-US" dirty="0"/>
          </a:p>
        </p:txBody>
      </p:sp>
      <p:sp>
        <p:nvSpPr>
          <p:cNvPr id="4" name="Slide Number Placeholder 3"/>
          <p:cNvSpPr>
            <a:spLocks noGrp="1"/>
          </p:cNvSpPr>
          <p:nvPr>
            <p:ph type="sldNum" sz="quarter" idx="10"/>
          </p:nvPr>
        </p:nvSpPr>
        <p:spPr/>
        <p:txBody>
          <a:bodyPr/>
          <a:lstStyle/>
          <a:p>
            <a:fld id="{2DF9C877-8F9B-4079-A84A-C88D6F348795}" type="slidenum">
              <a:rPr lang="en-US" smtClean="0"/>
              <a:t>35</a:t>
            </a:fld>
            <a:endParaRPr lang="en-US"/>
          </a:p>
        </p:txBody>
      </p:sp>
    </p:spTree>
    <p:extLst>
      <p:ext uri="{BB962C8B-B14F-4D97-AF65-F5344CB8AC3E}">
        <p14:creationId xmlns:p14="http://schemas.microsoft.com/office/powerpoint/2010/main" val="2624705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love Vermont. I love Vermont forests and want to be able to hold onto what I believe is the</a:t>
            </a:r>
            <a:r>
              <a:rPr lang="en-US" baseline="0" dirty="0"/>
              <a:t> best feature of our state: awesome forests. I am not here to criticize any group, practice, or philosophy, but rather I want to frame healthy forests in a way that allows us to assess status and trends, and identify when there are problems that can be addressed through management. Knowledge can bring action. Above all, I welcome your ideas.</a:t>
            </a:r>
          </a:p>
          <a:p>
            <a:endParaRPr lang="en-US" dirty="0"/>
          </a:p>
        </p:txBody>
      </p:sp>
      <p:sp>
        <p:nvSpPr>
          <p:cNvPr id="4" name="Slide Number Placeholder 3"/>
          <p:cNvSpPr>
            <a:spLocks noGrp="1"/>
          </p:cNvSpPr>
          <p:nvPr>
            <p:ph type="sldNum" sz="quarter" idx="10"/>
          </p:nvPr>
        </p:nvSpPr>
        <p:spPr/>
        <p:txBody>
          <a:bodyPr/>
          <a:lstStyle/>
          <a:p>
            <a:fld id="{2DF9C877-8F9B-4079-A84A-C88D6F348795}" type="slidenum">
              <a:rPr lang="en-US" smtClean="0"/>
              <a:t>2</a:t>
            </a:fld>
            <a:endParaRPr lang="en-US"/>
          </a:p>
        </p:txBody>
      </p:sp>
    </p:spTree>
    <p:extLst>
      <p:ext uri="{BB962C8B-B14F-4D97-AF65-F5344CB8AC3E}">
        <p14:creationId xmlns:p14="http://schemas.microsoft.com/office/powerpoint/2010/main" val="162153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baseline="0" dirty="0"/>
              <a:t>At a forest stand level, I think natural resource professionals can take measurements and evaluate forest health and develop forest management plans that strive towards healthy forests. </a:t>
            </a:r>
          </a:p>
          <a:p>
            <a:pPr defTabSz="931774"/>
            <a:r>
              <a:rPr lang="en-US" baseline="0" dirty="0"/>
              <a:t>From a broader perspective, how do we know 1. if forests are unhealthy, 2. if forests are in a transitional stage to become healthy, 3. if forests will never self-renew, 4. what time frame should be used for our self-renewal definition?.</a:t>
            </a:r>
            <a:endParaRPr lang="en-US" dirty="0"/>
          </a:p>
          <a:p>
            <a:endParaRPr lang="en-US" dirty="0"/>
          </a:p>
        </p:txBody>
      </p:sp>
      <p:sp>
        <p:nvSpPr>
          <p:cNvPr id="4" name="Slide Number Placeholder 3"/>
          <p:cNvSpPr>
            <a:spLocks noGrp="1"/>
          </p:cNvSpPr>
          <p:nvPr>
            <p:ph type="sldNum" sz="quarter" idx="10"/>
          </p:nvPr>
        </p:nvSpPr>
        <p:spPr/>
        <p:txBody>
          <a:bodyPr/>
          <a:lstStyle/>
          <a:p>
            <a:fld id="{2DF9C877-8F9B-4079-A84A-C88D6F348795}" type="slidenum">
              <a:rPr lang="en-US" smtClean="0"/>
              <a:t>3</a:t>
            </a:fld>
            <a:endParaRPr lang="en-US"/>
          </a:p>
        </p:txBody>
      </p:sp>
    </p:spTree>
    <p:extLst>
      <p:ext uri="{BB962C8B-B14F-4D97-AF65-F5344CB8AC3E}">
        <p14:creationId xmlns:p14="http://schemas.microsoft.com/office/powerpoint/2010/main" val="1701421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Forests are biological communities dominated by trees and including other organisms, their physical environment and interactions.</a:t>
            </a:r>
          </a:p>
          <a:p>
            <a:endParaRPr lang="en-US" dirty="0"/>
          </a:p>
        </p:txBody>
      </p:sp>
      <p:sp>
        <p:nvSpPr>
          <p:cNvPr id="4" name="Slide Number Placeholder 3"/>
          <p:cNvSpPr>
            <a:spLocks noGrp="1"/>
          </p:cNvSpPr>
          <p:nvPr>
            <p:ph type="sldNum" sz="quarter" idx="10"/>
          </p:nvPr>
        </p:nvSpPr>
        <p:spPr/>
        <p:txBody>
          <a:bodyPr/>
          <a:lstStyle/>
          <a:p>
            <a:fld id="{2DF9C877-8F9B-4079-A84A-C88D6F348795}" type="slidenum">
              <a:rPr lang="en-US" smtClean="0"/>
              <a:t>5</a:t>
            </a:fld>
            <a:endParaRPr lang="en-US"/>
          </a:p>
        </p:txBody>
      </p:sp>
    </p:spTree>
    <p:extLst>
      <p:ext uri="{BB962C8B-B14F-4D97-AF65-F5344CB8AC3E}">
        <p14:creationId xmlns:p14="http://schemas.microsoft.com/office/powerpoint/2010/main" val="2726653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F9C877-8F9B-4079-A84A-C88D6F348795}" type="slidenum">
              <a:rPr lang="en-US" smtClean="0"/>
              <a:t>6</a:t>
            </a:fld>
            <a:endParaRPr lang="en-US"/>
          </a:p>
        </p:txBody>
      </p:sp>
    </p:spTree>
    <p:extLst>
      <p:ext uri="{BB962C8B-B14F-4D97-AF65-F5344CB8AC3E}">
        <p14:creationId xmlns:p14="http://schemas.microsoft.com/office/powerpoint/2010/main" val="4051958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Calibri" panose="020F0502020204030204" pitchFamily="34" charset="0"/>
              </a:rPr>
              <a:t>In 1980:</a:t>
            </a:r>
          </a:p>
          <a:p>
            <a:r>
              <a:rPr lang="en-US" dirty="0">
                <a:solidFill>
                  <a:srgbClr val="000000"/>
                </a:solidFill>
                <a:latin typeface="Calibri" panose="020F0502020204030204" pitchFamily="34" charset="0"/>
              </a:rPr>
              <a:t>Associated with leaves rolled by </a:t>
            </a:r>
            <a:r>
              <a:rPr lang="en-US" i="1" dirty="0" err="1">
                <a:solidFill>
                  <a:srgbClr val="000000"/>
                </a:solidFill>
                <a:latin typeface="Calibri" panose="020F0502020204030204" pitchFamily="34" charset="0"/>
              </a:rPr>
              <a:t>Sparganothis</a:t>
            </a:r>
            <a:r>
              <a:rPr lang="en-US" i="1" dirty="0">
                <a:solidFill>
                  <a:srgbClr val="000000"/>
                </a:solidFill>
                <a:latin typeface="Calibri" panose="020F0502020204030204" pitchFamily="34" charset="0"/>
              </a:rPr>
              <a:t> </a:t>
            </a:r>
            <a:r>
              <a:rPr lang="en-US" i="1" dirty="0" err="1">
                <a:solidFill>
                  <a:srgbClr val="000000"/>
                </a:solidFill>
                <a:latin typeface="Calibri" panose="020F0502020204030204" pitchFamily="34" charset="0"/>
              </a:rPr>
              <a:t>pettitana</a:t>
            </a:r>
            <a:r>
              <a:rPr lang="en-US" i="1" dirty="0">
                <a:solidFill>
                  <a:srgbClr val="000000"/>
                </a:solidFill>
                <a:latin typeface="Calibri" panose="020F0502020204030204" pitchFamily="34" charset="0"/>
              </a:rPr>
              <a:t> </a:t>
            </a:r>
            <a:r>
              <a:rPr lang="en-US" dirty="0">
                <a:solidFill>
                  <a:srgbClr val="000000"/>
                </a:solidFill>
                <a:latin typeface="Calibri" panose="020F0502020204030204" pitchFamily="34" charset="0"/>
              </a:rPr>
              <a:t>as well as those folded by the maple trumpet </a:t>
            </a:r>
            <a:r>
              <a:rPr lang="en-US" dirty="0" err="1">
                <a:solidFill>
                  <a:srgbClr val="000000"/>
                </a:solidFill>
                <a:latin typeface="Calibri" panose="020F0502020204030204" pitchFamily="34" charset="0"/>
              </a:rPr>
              <a:t>skeletonizer</a:t>
            </a:r>
            <a:r>
              <a:rPr lang="en-US" dirty="0">
                <a:solidFill>
                  <a:srgbClr val="000000"/>
                </a:solidFill>
                <a:latin typeface="Calibri" panose="020F0502020204030204" pitchFamily="34" charset="0"/>
              </a:rPr>
              <a:t>, </a:t>
            </a:r>
            <a:r>
              <a:rPr lang="en-US" i="1" dirty="0" err="1">
                <a:solidFill>
                  <a:srgbClr val="000000"/>
                </a:solidFill>
                <a:latin typeface="Calibri" panose="020F0502020204030204" pitchFamily="34" charset="0"/>
              </a:rPr>
              <a:t>Epinotia</a:t>
            </a:r>
            <a:r>
              <a:rPr lang="en-US" i="1" dirty="0">
                <a:solidFill>
                  <a:srgbClr val="000000"/>
                </a:solidFill>
                <a:latin typeface="Calibri" panose="020F0502020204030204" pitchFamily="34" charset="0"/>
              </a:rPr>
              <a:t> </a:t>
            </a:r>
            <a:r>
              <a:rPr lang="en-US" i="1" dirty="0" err="1">
                <a:solidFill>
                  <a:srgbClr val="000000"/>
                </a:solidFill>
                <a:latin typeface="Calibri" panose="020F0502020204030204" pitchFamily="34" charset="0"/>
              </a:rPr>
              <a:t>aceriella</a:t>
            </a:r>
            <a:r>
              <a:rPr lang="en-US" i="1" dirty="0">
                <a:solidFill>
                  <a:srgbClr val="000000"/>
                </a:solidFill>
                <a:latin typeface="Calibri" panose="020F0502020204030204" pitchFamily="34" charset="0"/>
              </a:rPr>
              <a:t> </a:t>
            </a:r>
          </a:p>
          <a:p>
            <a:r>
              <a:rPr lang="en-US" b="1" dirty="0">
                <a:solidFill>
                  <a:srgbClr val="000000"/>
                </a:solidFill>
                <a:latin typeface="Calibri" panose="020F0502020204030204" pitchFamily="34" charset="0"/>
              </a:rPr>
              <a:t>2004 Webworm Observations:</a:t>
            </a:r>
          </a:p>
          <a:p>
            <a:r>
              <a:rPr lang="en-US" dirty="0">
                <a:solidFill>
                  <a:srgbClr val="000000"/>
                </a:solidFill>
                <a:latin typeface="Calibri" panose="020F0502020204030204" pitchFamily="34" charset="0"/>
              </a:rPr>
              <a:t>Commonly observed causing heavy damage to remaining leaves in stands already defoliated by forest tent caterpillar. Particularly common in leaves occupied by tent caterpillar pupae. </a:t>
            </a:r>
            <a:endParaRPr lang="en-US" dirty="0"/>
          </a:p>
        </p:txBody>
      </p:sp>
      <p:sp>
        <p:nvSpPr>
          <p:cNvPr id="4" name="Slide Number Placeholder 3"/>
          <p:cNvSpPr>
            <a:spLocks noGrp="1"/>
          </p:cNvSpPr>
          <p:nvPr>
            <p:ph type="sldNum" sz="quarter" idx="10"/>
          </p:nvPr>
        </p:nvSpPr>
        <p:spPr/>
        <p:txBody>
          <a:bodyPr/>
          <a:lstStyle/>
          <a:p>
            <a:fld id="{D56FF2BA-8A37-4D16-823D-F265282373AC}" type="slidenum">
              <a:rPr lang="en-US" smtClean="0"/>
              <a:t>12</a:t>
            </a:fld>
            <a:endParaRPr lang="en-US"/>
          </a:p>
        </p:txBody>
      </p:sp>
    </p:spTree>
    <p:extLst>
      <p:ext uri="{BB962C8B-B14F-4D97-AF65-F5344CB8AC3E}">
        <p14:creationId xmlns:p14="http://schemas.microsoft.com/office/powerpoint/2010/main" val="1422612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abundance of dead snag trees could be part of a landowners desired condition to provide increase animal habitat. A patch cut without</a:t>
            </a:r>
            <a:r>
              <a:rPr lang="en-US" baseline="0" dirty="0"/>
              <a:t> abundant regeneration could be part of a landowner’s objectives to restore a stand. So if we consider forest health as a desired condition, a noun, it may be difficult to evaluate. But if we consider forest health as a dynamic continuum that we can influence in a positive way, then this verb forest health is an active work in progress.</a:t>
            </a:r>
            <a:endParaRPr lang="en-US" dirty="0"/>
          </a:p>
        </p:txBody>
      </p:sp>
      <p:sp>
        <p:nvSpPr>
          <p:cNvPr id="4" name="Slide Number Placeholder 3"/>
          <p:cNvSpPr>
            <a:spLocks noGrp="1"/>
          </p:cNvSpPr>
          <p:nvPr>
            <p:ph type="sldNum" sz="quarter" idx="10"/>
          </p:nvPr>
        </p:nvSpPr>
        <p:spPr/>
        <p:txBody>
          <a:bodyPr/>
          <a:lstStyle/>
          <a:p>
            <a:fld id="{2DF9C877-8F9B-4079-A84A-C88D6F348795}" type="slidenum">
              <a:rPr lang="en-US" smtClean="0"/>
              <a:t>24</a:t>
            </a:fld>
            <a:endParaRPr lang="en-US"/>
          </a:p>
        </p:txBody>
      </p:sp>
    </p:spTree>
    <p:extLst>
      <p:ext uri="{BB962C8B-B14F-4D97-AF65-F5344CB8AC3E}">
        <p14:creationId xmlns:p14="http://schemas.microsoft.com/office/powerpoint/2010/main" val="2944726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Uses determined by the landowner or land manager are coupled with ecological parameters. This was made clear to me during several recent surveys we did where landowner objectives were unknown. So when you take metrics about the condition of the forest, you can’t evaluate</a:t>
            </a:r>
            <a:r>
              <a:rPr lang="en-US" baseline="0" dirty="0"/>
              <a:t> the information.</a:t>
            </a:r>
            <a:endParaRPr lang="en-US" dirty="0"/>
          </a:p>
        </p:txBody>
      </p:sp>
      <p:sp>
        <p:nvSpPr>
          <p:cNvPr id="4" name="Slide Number Placeholder 3"/>
          <p:cNvSpPr>
            <a:spLocks noGrp="1"/>
          </p:cNvSpPr>
          <p:nvPr>
            <p:ph type="sldNum" sz="quarter" idx="10"/>
          </p:nvPr>
        </p:nvSpPr>
        <p:spPr/>
        <p:txBody>
          <a:bodyPr/>
          <a:lstStyle/>
          <a:p>
            <a:fld id="{2DF9C877-8F9B-4079-A84A-C88D6F348795}" type="slidenum">
              <a:rPr lang="en-US" smtClean="0"/>
              <a:t>25</a:t>
            </a:fld>
            <a:endParaRPr lang="en-US"/>
          </a:p>
        </p:txBody>
      </p:sp>
    </p:spTree>
    <p:extLst>
      <p:ext uri="{BB962C8B-B14F-4D97-AF65-F5344CB8AC3E}">
        <p14:creationId xmlns:p14="http://schemas.microsoft.com/office/powerpoint/2010/main" val="738192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Rural forests under </a:t>
            </a:r>
            <a:r>
              <a:rPr lang="en-US" dirty="0" err="1"/>
              <a:t>silviculture</a:t>
            </a:r>
            <a:r>
              <a:rPr lang="en-US" dirty="0"/>
              <a:t> we have metrics.</a:t>
            </a:r>
          </a:p>
          <a:p>
            <a:endParaRPr lang="en-US" dirty="0"/>
          </a:p>
        </p:txBody>
      </p:sp>
      <p:sp>
        <p:nvSpPr>
          <p:cNvPr id="4" name="Slide Number Placeholder 3"/>
          <p:cNvSpPr>
            <a:spLocks noGrp="1"/>
          </p:cNvSpPr>
          <p:nvPr>
            <p:ph type="sldNum" sz="quarter" idx="10"/>
          </p:nvPr>
        </p:nvSpPr>
        <p:spPr/>
        <p:txBody>
          <a:bodyPr/>
          <a:lstStyle/>
          <a:p>
            <a:fld id="{2DF9C877-8F9B-4079-A84A-C88D6F348795}" type="slidenum">
              <a:rPr lang="en-US" smtClean="0"/>
              <a:t>26</a:t>
            </a:fld>
            <a:endParaRPr lang="en-US"/>
          </a:p>
        </p:txBody>
      </p:sp>
    </p:spTree>
    <p:extLst>
      <p:ext uri="{BB962C8B-B14F-4D97-AF65-F5344CB8AC3E}">
        <p14:creationId xmlns:p14="http://schemas.microsoft.com/office/powerpoint/2010/main" val="3886114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822A03-A506-4972-9F79-C075BFDA074F}"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9BA74-91C9-44A8-A748-3EEA6809CF58}" type="slidenum">
              <a:rPr lang="en-US" smtClean="0"/>
              <a:t>‹#›</a:t>
            </a:fld>
            <a:endParaRPr lang="en-US"/>
          </a:p>
        </p:txBody>
      </p:sp>
    </p:spTree>
    <p:extLst>
      <p:ext uri="{BB962C8B-B14F-4D97-AF65-F5344CB8AC3E}">
        <p14:creationId xmlns:p14="http://schemas.microsoft.com/office/powerpoint/2010/main" val="2127864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822A03-A506-4972-9F79-C075BFDA074F}"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9BA74-91C9-44A8-A748-3EEA6809CF58}" type="slidenum">
              <a:rPr lang="en-US" smtClean="0"/>
              <a:t>‹#›</a:t>
            </a:fld>
            <a:endParaRPr lang="en-US"/>
          </a:p>
        </p:txBody>
      </p:sp>
    </p:spTree>
    <p:extLst>
      <p:ext uri="{BB962C8B-B14F-4D97-AF65-F5344CB8AC3E}">
        <p14:creationId xmlns:p14="http://schemas.microsoft.com/office/powerpoint/2010/main" val="3421522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822A03-A506-4972-9F79-C075BFDA074F}"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9BA74-91C9-44A8-A748-3EEA6809CF58}" type="slidenum">
              <a:rPr lang="en-US" smtClean="0"/>
              <a:t>‹#›</a:t>
            </a:fld>
            <a:endParaRPr lang="en-US"/>
          </a:p>
        </p:txBody>
      </p:sp>
    </p:spTree>
    <p:extLst>
      <p:ext uri="{BB962C8B-B14F-4D97-AF65-F5344CB8AC3E}">
        <p14:creationId xmlns:p14="http://schemas.microsoft.com/office/powerpoint/2010/main" val="3774281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822A03-A506-4972-9F79-C075BFDA074F}"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9BA74-91C9-44A8-A748-3EEA6809CF58}" type="slidenum">
              <a:rPr lang="en-US" smtClean="0"/>
              <a:t>‹#›</a:t>
            </a:fld>
            <a:endParaRPr lang="en-US"/>
          </a:p>
        </p:txBody>
      </p:sp>
    </p:spTree>
    <p:extLst>
      <p:ext uri="{BB962C8B-B14F-4D97-AF65-F5344CB8AC3E}">
        <p14:creationId xmlns:p14="http://schemas.microsoft.com/office/powerpoint/2010/main" val="1224827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822A03-A506-4972-9F79-C075BFDA074F}" type="datetimeFigureOut">
              <a:rPr lang="en-US" smtClean="0"/>
              <a:t>12/7/2016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29BA74-91C9-44A8-A748-3EEA6809CF58}" type="slidenum">
              <a:rPr lang="en-US" smtClean="0"/>
              <a:t>‹#›</a:t>
            </a:fld>
            <a:endParaRPr lang="en-US"/>
          </a:p>
        </p:txBody>
      </p:sp>
    </p:spTree>
    <p:extLst>
      <p:ext uri="{BB962C8B-B14F-4D97-AF65-F5344CB8AC3E}">
        <p14:creationId xmlns:p14="http://schemas.microsoft.com/office/powerpoint/2010/main" val="3502146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822A03-A506-4972-9F79-C075BFDA074F}" type="datetimeFigureOut">
              <a:rPr lang="en-US" smtClean="0"/>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29BA74-91C9-44A8-A748-3EEA6809CF58}" type="slidenum">
              <a:rPr lang="en-US" smtClean="0"/>
              <a:t>‹#›</a:t>
            </a:fld>
            <a:endParaRPr lang="en-US"/>
          </a:p>
        </p:txBody>
      </p:sp>
    </p:spTree>
    <p:extLst>
      <p:ext uri="{BB962C8B-B14F-4D97-AF65-F5344CB8AC3E}">
        <p14:creationId xmlns:p14="http://schemas.microsoft.com/office/powerpoint/2010/main" val="1773984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822A03-A506-4972-9F79-C075BFDA074F}" type="datetimeFigureOut">
              <a:rPr lang="en-US" smtClean="0"/>
              <a:t>12/7/2016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29BA74-91C9-44A8-A748-3EEA6809CF58}" type="slidenum">
              <a:rPr lang="en-US" smtClean="0"/>
              <a:t>‹#›</a:t>
            </a:fld>
            <a:endParaRPr lang="en-US"/>
          </a:p>
        </p:txBody>
      </p:sp>
    </p:spTree>
    <p:extLst>
      <p:ext uri="{BB962C8B-B14F-4D97-AF65-F5344CB8AC3E}">
        <p14:creationId xmlns:p14="http://schemas.microsoft.com/office/powerpoint/2010/main" val="530064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822A03-A506-4972-9F79-C075BFDA074F}" type="datetimeFigureOut">
              <a:rPr lang="en-US" smtClean="0"/>
              <a:t>12/7/2016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29BA74-91C9-44A8-A748-3EEA6809CF58}" type="slidenum">
              <a:rPr lang="en-US" smtClean="0"/>
              <a:t>‹#›</a:t>
            </a:fld>
            <a:endParaRPr lang="en-US"/>
          </a:p>
        </p:txBody>
      </p:sp>
    </p:spTree>
    <p:extLst>
      <p:ext uri="{BB962C8B-B14F-4D97-AF65-F5344CB8AC3E}">
        <p14:creationId xmlns:p14="http://schemas.microsoft.com/office/powerpoint/2010/main" val="1799950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822A03-A506-4972-9F79-C075BFDA074F}" type="datetimeFigureOut">
              <a:rPr lang="en-US" smtClean="0"/>
              <a:t>12/7/2016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29BA74-91C9-44A8-A748-3EEA6809CF58}" type="slidenum">
              <a:rPr lang="en-US" smtClean="0"/>
              <a:t>‹#›</a:t>
            </a:fld>
            <a:endParaRPr lang="en-US"/>
          </a:p>
        </p:txBody>
      </p:sp>
    </p:spTree>
    <p:extLst>
      <p:ext uri="{BB962C8B-B14F-4D97-AF65-F5344CB8AC3E}">
        <p14:creationId xmlns:p14="http://schemas.microsoft.com/office/powerpoint/2010/main" val="1563283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822A03-A506-4972-9F79-C075BFDA074F}" type="datetimeFigureOut">
              <a:rPr lang="en-US" smtClean="0"/>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29BA74-91C9-44A8-A748-3EEA6809CF58}" type="slidenum">
              <a:rPr lang="en-US" smtClean="0"/>
              <a:t>‹#›</a:t>
            </a:fld>
            <a:endParaRPr lang="en-US"/>
          </a:p>
        </p:txBody>
      </p:sp>
    </p:spTree>
    <p:extLst>
      <p:ext uri="{BB962C8B-B14F-4D97-AF65-F5344CB8AC3E}">
        <p14:creationId xmlns:p14="http://schemas.microsoft.com/office/powerpoint/2010/main" val="2348016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822A03-A506-4972-9F79-C075BFDA074F}" type="datetimeFigureOut">
              <a:rPr lang="en-US" smtClean="0"/>
              <a:t>12/7/2016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29BA74-91C9-44A8-A748-3EEA6809CF58}" type="slidenum">
              <a:rPr lang="en-US" smtClean="0"/>
              <a:t>‹#›</a:t>
            </a:fld>
            <a:endParaRPr lang="en-US"/>
          </a:p>
        </p:txBody>
      </p:sp>
    </p:spTree>
    <p:extLst>
      <p:ext uri="{BB962C8B-B14F-4D97-AF65-F5344CB8AC3E}">
        <p14:creationId xmlns:p14="http://schemas.microsoft.com/office/powerpoint/2010/main" val="546016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822A03-A506-4972-9F79-C075BFDA074F}" type="datetimeFigureOut">
              <a:rPr lang="en-US" smtClean="0"/>
              <a:t>12/7/2016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29BA74-91C9-44A8-A748-3EEA6809CF58}" type="slidenum">
              <a:rPr lang="en-US" smtClean="0"/>
              <a:t>‹#›</a:t>
            </a:fld>
            <a:endParaRPr lang="en-US"/>
          </a:p>
        </p:txBody>
      </p:sp>
    </p:spTree>
    <p:extLst>
      <p:ext uri="{BB962C8B-B14F-4D97-AF65-F5344CB8AC3E}">
        <p14:creationId xmlns:p14="http://schemas.microsoft.com/office/powerpoint/2010/main" val="42149443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google.com/url?sa=i&amp;rct=j&amp;q=&amp;esrc=s&amp;source=images&amp;cd=&amp;cad=rja&amp;uact=8&amp;ved=0CAcQjRw&amp;url=http://stopthebeetle.info/&amp;ei=OVotVcLLAsGpNpCNgeAD&amp;bvm=bv.90790515,d.eXY&amp;psig=AFQjCNGRzzRQ4LUzJJo8rejecUS5LiZGzg&amp;ust=1429121966583258" TargetMode="Externa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3.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ncbi.nlm.nih.gov/pubmed/?term=Trumbore%20S%5bAuthor%5d&amp;cauthor=true&amp;cauthor_uid=26293952" TargetMode="External"/><Relationship Id="rId2" Type="http://schemas.openxmlformats.org/officeDocument/2006/relationships/hyperlink" Target="https://www.ncbi.nlm.nih.gov/pubmed/26293952" TargetMode="External"/><Relationship Id="rId1" Type="http://schemas.openxmlformats.org/officeDocument/2006/relationships/slideLayout" Target="../slideLayouts/slideLayout2.xml"/><Relationship Id="rId5" Type="http://schemas.openxmlformats.org/officeDocument/2006/relationships/hyperlink" Target="https://www.ncbi.nlm.nih.gov/pubmed/?term=Hartmann%20H%5bAuthor%5d&amp;cauthor=true&amp;cauthor_uid=26293952" TargetMode="External"/><Relationship Id="rId4" Type="http://schemas.openxmlformats.org/officeDocument/2006/relationships/hyperlink" Target="https://www.ncbi.nlm.nih.gov/pubmed/?term=Brando%20P%5bAuthor%5d&amp;cauthor=true&amp;cauthor_uid=26293952"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6.jpeg"/></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75488" y="475488"/>
            <a:ext cx="7982712" cy="3754502"/>
          </a:xfrm>
          <a:prstGeom prst="ellipse">
            <a:avLst/>
          </a:prstGeom>
          <a:solidFill>
            <a:schemeClr val="accent6">
              <a:lumMod val="40000"/>
              <a:lumOff val="6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Defining Forest Health in Managed Forests</a:t>
            </a:r>
          </a:p>
        </p:txBody>
      </p:sp>
      <p:sp>
        <p:nvSpPr>
          <p:cNvPr id="3" name="Subtitle 2"/>
          <p:cNvSpPr>
            <a:spLocks noGrp="1"/>
          </p:cNvSpPr>
          <p:nvPr>
            <p:ph type="subTitle" idx="1"/>
          </p:nvPr>
        </p:nvSpPr>
        <p:spPr>
          <a:xfrm>
            <a:off x="1143000" y="4229990"/>
            <a:ext cx="6858000" cy="1655762"/>
          </a:xfrm>
        </p:spPr>
        <p:txBody>
          <a:bodyPr/>
          <a:lstStyle/>
          <a:p>
            <a:r>
              <a:rPr lang="en-US" sz="3200" dirty="0"/>
              <a:t>2016 VMC Annual Conference</a:t>
            </a:r>
          </a:p>
          <a:p>
            <a:r>
              <a:rPr lang="en-US" dirty="0"/>
              <a:t>Sandy Wilmot</a:t>
            </a:r>
          </a:p>
          <a:p>
            <a:r>
              <a:rPr lang="en-US" dirty="0"/>
              <a:t>Vermont Forests, Parks &amp; Recreation</a:t>
            </a:r>
          </a:p>
        </p:txBody>
      </p:sp>
    </p:spTree>
    <p:extLst>
      <p:ext uri="{BB962C8B-B14F-4D97-AF65-F5344CB8AC3E}">
        <p14:creationId xmlns:p14="http://schemas.microsoft.com/office/powerpoint/2010/main" val="3220064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365126"/>
            <a:ext cx="3028950" cy="1325563"/>
          </a:xfrm>
        </p:spPr>
        <p:txBody>
          <a:bodyPr/>
          <a:lstStyle/>
          <a:p>
            <a:r>
              <a:rPr lang="en-US" dirty="0" err="1"/>
              <a:t>Refoliation</a:t>
            </a:r>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5486400" cy="3657600"/>
          </a:xfrm>
          <a:prstGeom prst="rect">
            <a:avLst/>
          </a:prstGeom>
        </p:spPr>
      </p:pic>
      <p:pic>
        <p:nvPicPr>
          <p:cNvPr id="7" name="Content Placeholder 6"/>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342216" y="2465387"/>
            <a:ext cx="5801784" cy="4351338"/>
          </a:xfrm>
        </p:spPr>
      </p:pic>
    </p:spTree>
    <p:extLst>
      <p:ext uri="{BB962C8B-B14F-4D97-AF65-F5344CB8AC3E}">
        <p14:creationId xmlns:p14="http://schemas.microsoft.com/office/powerpoint/2010/main" val="1591769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3216" y="365126"/>
            <a:ext cx="4142133" cy="1325563"/>
          </a:xfrm>
        </p:spPr>
        <p:txBody>
          <a:bodyPr/>
          <a:lstStyle/>
          <a:p>
            <a:r>
              <a:rPr lang="en-US" dirty="0"/>
              <a:t>Drought Symptoms</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163851" y="3200400"/>
            <a:ext cx="4876800" cy="3657600"/>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03349" y="974726"/>
            <a:ext cx="4876800" cy="3657600"/>
          </a:xfrm>
          <a:prstGeom prst="rect">
            <a:avLst/>
          </a:prstGeom>
        </p:spPr>
      </p:pic>
    </p:spTree>
    <p:extLst>
      <p:ext uri="{BB962C8B-B14F-4D97-AF65-F5344CB8AC3E}">
        <p14:creationId xmlns:p14="http://schemas.microsoft.com/office/powerpoint/2010/main" val="1239575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8836" y="44358"/>
            <a:ext cx="3333750" cy="1325563"/>
          </a:xfrm>
        </p:spPr>
        <p:txBody>
          <a:bodyPr/>
          <a:lstStyle/>
          <a:p>
            <a:r>
              <a:rPr lang="en-US" dirty="0"/>
              <a:t>Maple Webworm</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4577798" cy="3433349"/>
          </a:xfrm>
        </p:spPr>
      </p:pic>
      <p:sp>
        <p:nvSpPr>
          <p:cNvPr id="3" name="Rectangle 2"/>
          <p:cNvSpPr/>
          <p:nvPr/>
        </p:nvSpPr>
        <p:spPr>
          <a:xfrm>
            <a:off x="0" y="3922097"/>
            <a:ext cx="4023360" cy="369332"/>
          </a:xfrm>
          <a:prstGeom prst="rect">
            <a:avLst/>
          </a:prstGeom>
          <a:ln>
            <a:solidFill>
              <a:schemeClr val="accent1"/>
            </a:solidFill>
          </a:ln>
        </p:spPr>
        <p:txBody>
          <a:bodyPr wrap="square">
            <a:spAutoFit/>
          </a:bodyPr>
          <a:lstStyle/>
          <a:p>
            <a:r>
              <a:rPr lang="en-US" dirty="0">
                <a:solidFill>
                  <a:srgbClr val="000000"/>
                </a:solidFill>
                <a:latin typeface="Calibri" panose="020F0502020204030204" pitchFamily="34" charset="0"/>
              </a:rPr>
              <a:t>	</a:t>
            </a:r>
          </a:p>
        </p:txBody>
      </p:sp>
      <p:sp>
        <p:nvSpPr>
          <p:cNvPr id="7" name="Rectangle 6"/>
          <p:cNvSpPr/>
          <p:nvPr/>
        </p:nvSpPr>
        <p:spPr>
          <a:xfrm>
            <a:off x="5178836" y="1185255"/>
            <a:ext cx="2182072" cy="369332"/>
          </a:xfrm>
          <a:prstGeom prst="rect">
            <a:avLst/>
          </a:prstGeom>
        </p:spPr>
        <p:txBody>
          <a:bodyPr wrap="none">
            <a:spAutoFit/>
          </a:bodyPr>
          <a:lstStyle/>
          <a:p>
            <a:r>
              <a:rPr lang="en-US" u="sng" dirty="0" err="1"/>
              <a:t>Pococera</a:t>
            </a:r>
            <a:r>
              <a:rPr lang="en-US" dirty="0"/>
              <a:t> </a:t>
            </a:r>
            <a:r>
              <a:rPr lang="en-US" u="sng" dirty="0" err="1"/>
              <a:t>asperatella</a:t>
            </a:r>
            <a:endParaRPr lang="en-US" u="sng" dirty="0"/>
          </a:p>
        </p:txBody>
      </p:sp>
      <p:sp>
        <p:nvSpPr>
          <p:cNvPr id="8" name="Rectangle 7"/>
          <p:cNvSpPr/>
          <p:nvPr/>
        </p:nvSpPr>
        <p:spPr>
          <a:xfrm>
            <a:off x="5178836" y="1484394"/>
            <a:ext cx="2983958" cy="369332"/>
          </a:xfrm>
          <a:prstGeom prst="rect">
            <a:avLst/>
          </a:prstGeom>
        </p:spPr>
        <p:txBody>
          <a:bodyPr wrap="none">
            <a:spAutoFit/>
          </a:bodyPr>
          <a:lstStyle/>
          <a:p>
            <a:r>
              <a:rPr lang="en-US" sz="1400" i="1" dirty="0">
                <a:solidFill>
                  <a:srgbClr val="000000"/>
                </a:solidFill>
              </a:rPr>
              <a:t>formerly</a:t>
            </a:r>
            <a:r>
              <a:rPr lang="en-US" dirty="0">
                <a:solidFill>
                  <a:srgbClr val="000000"/>
                </a:solidFill>
              </a:rPr>
              <a:t> </a:t>
            </a:r>
            <a:r>
              <a:rPr lang="en-US" u="sng" dirty="0" err="1">
                <a:solidFill>
                  <a:srgbClr val="000000"/>
                </a:solidFill>
              </a:rPr>
              <a:t>Tetralopha</a:t>
            </a:r>
            <a:r>
              <a:rPr lang="en-US" dirty="0">
                <a:solidFill>
                  <a:srgbClr val="000000"/>
                </a:solidFill>
              </a:rPr>
              <a:t> </a:t>
            </a:r>
            <a:r>
              <a:rPr lang="en-US" u="sng" dirty="0" err="1">
                <a:solidFill>
                  <a:srgbClr val="000000"/>
                </a:solidFill>
              </a:rPr>
              <a:t>asperatella</a:t>
            </a:r>
            <a:r>
              <a:rPr lang="en-US" dirty="0">
                <a:solidFill>
                  <a:srgbClr val="000000"/>
                </a:solidFill>
              </a:rPr>
              <a:t> </a:t>
            </a:r>
            <a:endParaRPr lang="en-US" dirty="0"/>
          </a:p>
        </p:txBody>
      </p:sp>
      <p:pic>
        <p:nvPicPr>
          <p:cNvPr id="9" name="Content Placeholder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3389214"/>
            <a:ext cx="4602997" cy="3452248"/>
          </a:xfrm>
          <a:prstGeom prst="rect">
            <a:avLst/>
          </a:prstGeom>
        </p:spPr>
      </p:pic>
      <p:sp>
        <p:nvSpPr>
          <p:cNvPr id="11" name="Title 1"/>
          <p:cNvSpPr txBox="1">
            <a:spLocks/>
          </p:cNvSpPr>
          <p:nvPr/>
        </p:nvSpPr>
        <p:spPr>
          <a:xfrm>
            <a:off x="5439724" y="3628647"/>
            <a:ext cx="3333750"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Maple Trumpet </a:t>
            </a:r>
            <a:r>
              <a:rPr lang="en-US" dirty="0" err="1"/>
              <a:t>Skeletonizer</a:t>
            </a:r>
            <a:endParaRPr lang="en-US" dirty="0"/>
          </a:p>
        </p:txBody>
      </p:sp>
    </p:spTree>
    <p:extLst>
      <p:ext uri="{BB962C8B-B14F-4D97-AF65-F5344CB8AC3E}">
        <p14:creationId xmlns:p14="http://schemas.microsoft.com/office/powerpoint/2010/main" val="3159049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5780" y="10"/>
            <a:ext cx="4571978" cy="6857990"/>
          </a:xfrm>
          <a:prstGeom prst="rect">
            <a:avLst/>
          </a:prstGeom>
        </p:spPr>
      </p:pic>
      <p:sp>
        <p:nvSpPr>
          <p:cNvPr id="5" name="TextBox 4"/>
          <p:cNvSpPr txBox="1"/>
          <p:nvPr/>
        </p:nvSpPr>
        <p:spPr>
          <a:xfrm>
            <a:off x="5056631" y="640082"/>
            <a:ext cx="3607309" cy="3352473"/>
          </a:xfrm>
          <a:prstGeom prst="rect">
            <a:avLst/>
          </a:prstGeom>
          <a:noFill/>
        </p:spPr>
        <p:txBody>
          <a:bodyPr vert="horz" lIns="91440" tIns="45720" rIns="91440" bIns="45720" rtlCol="0" anchor="b">
            <a:normAutofit/>
          </a:bodyPr>
          <a:lstStyle/>
          <a:p>
            <a:pPr algn="ctr" defTabSz="914400">
              <a:lnSpc>
                <a:spcPct val="70000"/>
              </a:lnSpc>
              <a:spcBef>
                <a:spcPct val="0"/>
              </a:spcBef>
            </a:pPr>
            <a:r>
              <a:rPr lang="en-US" sz="4700">
                <a:latin typeface="+mj-lt"/>
                <a:ea typeface="+mj-ea"/>
                <a:cs typeface="+mj-cs"/>
              </a:rPr>
              <a:t>Sugar Maple &amp;</a:t>
            </a:r>
          </a:p>
          <a:p>
            <a:pPr algn="ctr" defTabSz="914400">
              <a:lnSpc>
                <a:spcPct val="70000"/>
              </a:lnSpc>
              <a:spcBef>
                <a:spcPct val="0"/>
              </a:spcBef>
            </a:pPr>
            <a:r>
              <a:rPr lang="en-US" sz="4700">
                <a:latin typeface="+mj-lt"/>
                <a:ea typeface="+mj-ea"/>
                <a:cs typeface="+mj-cs"/>
              </a:rPr>
              <a:t>VMC Forest Health Monitoring Plots</a:t>
            </a:r>
          </a:p>
        </p:txBody>
      </p:sp>
    </p:spTree>
    <p:extLst>
      <p:ext uri="{BB962C8B-B14F-4D97-AF65-F5344CB8AC3E}">
        <p14:creationId xmlns:p14="http://schemas.microsoft.com/office/powerpoint/2010/main" val="3878977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6474" y="173064"/>
            <a:ext cx="2419052"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90924" y="74466"/>
            <a:ext cx="3238675" cy="6250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524000" y="6455433"/>
            <a:ext cx="1524000" cy="369332"/>
          </a:xfrm>
          <a:prstGeom prst="rect">
            <a:avLst/>
          </a:prstGeom>
          <a:solidFill>
            <a:schemeClr val="bg1">
              <a:lumMod val="85000"/>
            </a:schemeClr>
          </a:solidFill>
        </p:spPr>
        <p:txBody>
          <a:bodyPr wrap="square" rtlCol="0">
            <a:spAutoFit/>
          </a:bodyPr>
          <a:lstStyle/>
          <a:p>
            <a:r>
              <a:rPr lang="en-US" dirty="0"/>
              <a:t>55% Dieback</a:t>
            </a:r>
          </a:p>
        </p:txBody>
      </p:sp>
      <p:sp>
        <p:nvSpPr>
          <p:cNvPr id="5" name="TextBox 4"/>
          <p:cNvSpPr txBox="1"/>
          <p:nvPr/>
        </p:nvSpPr>
        <p:spPr>
          <a:xfrm>
            <a:off x="5638800" y="6449654"/>
            <a:ext cx="2163470" cy="369332"/>
          </a:xfrm>
          <a:prstGeom prst="rect">
            <a:avLst/>
          </a:prstGeom>
          <a:solidFill>
            <a:schemeClr val="bg1">
              <a:lumMod val="85000"/>
            </a:schemeClr>
          </a:solidFill>
        </p:spPr>
        <p:txBody>
          <a:bodyPr wrap="square" rtlCol="0">
            <a:spAutoFit/>
          </a:bodyPr>
          <a:lstStyle/>
          <a:p>
            <a:r>
              <a:rPr lang="en-US" dirty="0"/>
              <a:t>15% Transparency</a:t>
            </a:r>
          </a:p>
        </p:txBody>
      </p:sp>
    </p:spTree>
    <p:extLst>
      <p:ext uri="{BB962C8B-B14F-4D97-AF65-F5344CB8AC3E}">
        <p14:creationId xmlns:p14="http://schemas.microsoft.com/office/powerpoint/2010/main" val="930849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322"/>
            <a:ext cx="9137696" cy="5499652"/>
          </a:xfrm>
          <a:prstGeom prst="rect">
            <a:avLst/>
          </a:prstGeom>
        </p:spPr>
      </p:pic>
      <p:sp>
        <p:nvSpPr>
          <p:cNvPr id="5" name="TextBox 4"/>
          <p:cNvSpPr txBox="1"/>
          <p:nvPr/>
        </p:nvSpPr>
        <p:spPr>
          <a:xfrm>
            <a:off x="1152940" y="2266120"/>
            <a:ext cx="1258956" cy="369332"/>
          </a:xfrm>
          <a:prstGeom prst="rect">
            <a:avLst/>
          </a:prstGeom>
          <a:noFill/>
          <a:ln>
            <a:solidFill>
              <a:schemeClr val="accent2"/>
            </a:solidFill>
          </a:ln>
        </p:spPr>
        <p:txBody>
          <a:bodyPr wrap="square" rtlCol="0">
            <a:spAutoFit/>
          </a:bodyPr>
          <a:lstStyle/>
          <a:p>
            <a:r>
              <a:rPr lang="en-US" dirty="0"/>
              <a:t>Pear </a:t>
            </a:r>
            <a:r>
              <a:rPr lang="en-US" dirty="0" err="1"/>
              <a:t>thrips</a:t>
            </a:r>
            <a:endParaRPr lang="en-US" dirty="0"/>
          </a:p>
        </p:txBody>
      </p:sp>
      <p:sp>
        <p:nvSpPr>
          <p:cNvPr id="7" name="TextBox 6"/>
          <p:cNvSpPr txBox="1"/>
          <p:nvPr/>
        </p:nvSpPr>
        <p:spPr>
          <a:xfrm>
            <a:off x="7033269" y="2450786"/>
            <a:ext cx="788504" cy="369332"/>
          </a:xfrm>
          <a:prstGeom prst="rect">
            <a:avLst/>
          </a:prstGeom>
          <a:noFill/>
          <a:ln>
            <a:solidFill>
              <a:schemeClr val="accent2"/>
            </a:solidFill>
          </a:ln>
        </p:spPr>
        <p:txBody>
          <a:bodyPr wrap="square" rtlCol="0">
            <a:spAutoFit/>
          </a:bodyPr>
          <a:lstStyle/>
          <a:p>
            <a:r>
              <a:rPr lang="en-US" dirty="0"/>
              <a:t>Frost</a:t>
            </a:r>
          </a:p>
        </p:txBody>
      </p:sp>
      <p:sp>
        <p:nvSpPr>
          <p:cNvPr id="8" name="TextBox 7"/>
          <p:cNvSpPr txBox="1"/>
          <p:nvPr/>
        </p:nvSpPr>
        <p:spPr>
          <a:xfrm>
            <a:off x="6304722" y="1371600"/>
            <a:ext cx="2531165" cy="369332"/>
          </a:xfrm>
          <a:prstGeom prst="rect">
            <a:avLst/>
          </a:prstGeom>
          <a:noFill/>
          <a:ln>
            <a:solidFill>
              <a:schemeClr val="accent2"/>
            </a:solidFill>
          </a:ln>
        </p:spPr>
        <p:txBody>
          <a:bodyPr wrap="square" rtlCol="0">
            <a:spAutoFit/>
          </a:bodyPr>
          <a:lstStyle/>
          <a:p>
            <a:r>
              <a:rPr lang="en-US" dirty="0"/>
              <a:t>Forest tent caterpillar</a:t>
            </a:r>
          </a:p>
        </p:txBody>
      </p:sp>
      <p:cxnSp>
        <p:nvCxnSpPr>
          <p:cNvPr id="10" name="Straight Arrow Connector 9"/>
          <p:cNvCxnSpPr/>
          <p:nvPr/>
        </p:nvCxnSpPr>
        <p:spPr>
          <a:xfrm flipH="1">
            <a:off x="6268278" y="1749287"/>
            <a:ext cx="907775" cy="2650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570304" y="1740932"/>
            <a:ext cx="1030357" cy="1850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570304" y="2849217"/>
            <a:ext cx="753718" cy="8050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7033269" y="2820118"/>
            <a:ext cx="142784" cy="76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2"/>
          </p:cNvCxnSpPr>
          <p:nvPr/>
        </p:nvCxnSpPr>
        <p:spPr>
          <a:xfrm>
            <a:off x="7427521" y="2820118"/>
            <a:ext cx="142783" cy="347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226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15034"/>
          </a:xfrm>
        </p:spPr>
        <p:txBody>
          <a:bodyPr>
            <a:normAutofit/>
          </a:bodyPr>
          <a:lstStyle/>
          <a:p>
            <a:pPr algn="ctr"/>
            <a:r>
              <a:rPr lang="en-US" sz="3600" dirty="0"/>
              <a:t>Tree health on VMC plots</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753237" y="1280161"/>
            <a:ext cx="7637526" cy="4559998"/>
          </a:xfrm>
          <a:prstGeom prst="rect">
            <a:avLst/>
          </a:prstGeom>
        </p:spPr>
      </p:pic>
    </p:spTree>
    <p:extLst>
      <p:ext uri="{BB962C8B-B14F-4D97-AF65-F5344CB8AC3E}">
        <p14:creationId xmlns:p14="http://schemas.microsoft.com/office/powerpoint/2010/main" val="3752155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Ash Declines</a:t>
            </a:r>
          </a:p>
        </p:txBody>
      </p:sp>
      <p:pic>
        <p:nvPicPr>
          <p:cNvPr id="9218" name="Picture 2" descr="Y:\FPR_Forestry\ForestResourceProtection\Forest Health\Photos Folder\2014.07.25 - Bennington - Declining Ash - Route 279\IMG_278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07483" y="1397000"/>
            <a:ext cx="3260408" cy="436517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Y:\FPR_Forestry\ForestResourceProtection\Forest Health\Photos Folder\2014.07.25 - Bennington - Declining Ash - Route 279\IMG_2798.JPG"/>
          <p:cNvPicPr>
            <a:picLocks noGrp="1" noChangeAspect="1" noChangeArrowheads="1"/>
          </p:cNvPicPr>
          <p:nvPr>
            <p:ph idx="1"/>
          </p:nvPr>
        </p:nvPicPr>
        <p:blipFill rotWithShape="1">
          <a:blip r:embed="rId3" cstate="email">
            <a:extLst>
              <a:ext uri="{28A0092B-C50C-407E-A947-70E740481C1C}">
                <a14:useLocalDpi xmlns:a14="http://schemas.microsoft.com/office/drawing/2010/main"/>
              </a:ext>
            </a:extLst>
          </a:blip>
          <a:srcRect/>
          <a:stretch/>
        </p:blipFill>
        <p:spPr bwMode="auto">
          <a:xfrm rot="5400000">
            <a:off x="243681" y="1327490"/>
            <a:ext cx="4343400"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89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51639" y="936762"/>
            <a:ext cx="4092361" cy="5483915"/>
          </a:xfrm>
          <a:prstGeom prst="rect">
            <a:avLst/>
          </a:prstGeom>
        </p:spPr>
      </p:pic>
      <p:sp>
        <p:nvSpPr>
          <p:cNvPr id="3" name="Title 2"/>
          <p:cNvSpPr>
            <a:spLocks noGrp="1"/>
          </p:cNvSpPr>
          <p:nvPr>
            <p:ph type="title"/>
          </p:nvPr>
        </p:nvSpPr>
        <p:spPr>
          <a:xfrm>
            <a:off x="694911" y="0"/>
            <a:ext cx="7886700" cy="1325563"/>
          </a:xfrm>
        </p:spPr>
        <p:txBody>
          <a:bodyPr/>
          <a:lstStyle/>
          <a:p>
            <a:pPr algn="ctr"/>
            <a:r>
              <a:rPr lang="en-US" dirty="0"/>
              <a:t>Ash Surveys</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7353" y="291025"/>
            <a:ext cx="2255520" cy="6317155"/>
          </a:xfrm>
          <a:prstGeom prst="rect">
            <a:avLst/>
          </a:prstGeom>
        </p:spPr>
      </p:pic>
      <p:sp>
        <p:nvSpPr>
          <p:cNvPr id="6" name="Content Placeholder 2"/>
          <p:cNvSpPr txBox="1">
            <a:spLocks/>
          </p:cNvSpPr>
          <p:nvPr/>
        </p:nvSpPr>
        <p:spPr>
          <a:xfrm>
            <a:off x="2402873" y="1104609"/>
            <a:ext cx="3173822" cy="190817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u="sng" dirty="0">
                <a:cs typeface="Times New Roman" panose="02020603050405020304" pitchFamily="18" charset="0"/>
              </a:rPr>
              <a:t>2016 Northwestern Sites</a:t>
            </a:r>
          </a:p>
          <a:p>
            <a:r>
              <a:rPr lang="en-US" sz="2400" b="1" dirty="0">
                <a:cs typeface="Times New Roman" panose="02020603050405020304" pitchFamily="18" charset="0"/>
              </a:rPr>
              <a:t>10 sites</a:t>
            </a:r>
          </a:p>
          <a:p>
            <a:r>
              <a:rPr lang="en-US" sz="2400" b="1" dirty="0">
                <a:cs typeface="Times New Roman" panose="02020603050405020304" pitchFamily="18" charset="0"/>
              </a:rPr>
              <a:t>1 purple &amp; 1 green trap/site</a:t>
            </a:r>
          </a:p>
          <a:p>
            <a:r>
              <a:rPr lang="en-US" sz="2400" b="1" dirty="0">
                <a:cs typeface="Times New Roman" panose="02020603050405020304" pitchFamily="18" charset="0"/>
              </a:rPr>
              <a:t>6 sites with girdled trap trees</a:t>
            </a:r>
          </a:p>
          <a:p>
            <a:endParaRPr lang="en-US" sz="2400" b="1" dirty="0">
              <a:cs typeface="Times New Roman" panose="02020603050405020304" pitchFamily="18" charset="0"/>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03605" y="3360146"/>
            <a:ext cx="3248034" cy="3248034"/>
          </a:xfrm>
          <a:prstGeom prst="rect">
            <a:avLst/>
          </a:prstGeom>
        </p:spPr>
      </p:pic>
      <p:sp>
        <p:nvSpPr>
          <p:cNvPr id="8" name="Oval 7"/>
          <p:cNvSpPr/>
          <p:nvPr/>
        </p:nvSpPr>
        <p:spPr>
          <a:xfrm>
            <a:off x="5420139" y="1388767"/>
            <a:ext cx="1683026" cy="956868"/>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2486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7" name="Text Box 3"/>
          <p:cNvSpPr txBox="1">
            <a:spLocks noChangeArrowheads="1"/>
          </p:cNvSpPr>
          <p:nvPr/>
        </p:nvSpPr>
        <p:spPr bwMode="auto">
          <a:xfrm>
            <a:off x="1457325" y="960722"/>
            <a:ext cx="6229350" cy="600164"/>
          </a:xfrm>
          <a:prstGeom prst="rect">
            <a:avLst/>
          </a:prstGeom>
          <a:noFill/>
          <a:ln w="9525">
            <a:noFill/>
            <a:miter lim="800000"/>
            <a:headEnd/>
            <a:tailEnd/>
          </a:ln>
          <a:effectLst/>
        </p:spPr>
        <p:txBody>
          <a:bodyPr wrap="square">
            <a:spAutoFit/>
          </a:bodyPr>
          <a:lstStyle/>
          <a:p>
            <a:pPr algn="ctr">
              <a:spcBef>
                <a:spcPct val="50000"/>
              </a:spcBef>
            </a:pPr>
            <a:r>
              <a:rPr lang="en-US" sz="3300" b="1" dirty="0">
                <a:solidFill>
                  <a:schemeClr val="tx2">
                    <a:lumMod val="50000"/>
                  </a:schemeClr>
                </a:solidFill>
              </a:rPr>
              <a:t>Not Known to Occur in Vermont</a:t>
            </a:r>
            <a:endParaRPr lang="en-US" sz="3000" b="1" dirty="0">
              <a:solidFill>
                <a:schemeClr val="tx2">
                  <a:lumMod val="50000"/>
                </a:schemeClr>
              </a:solidFill>
            </a:endParaRPr>
          </a:p>
        </p:txBody>
      </p:sp>
      <p:sp>
        <p:nvSpPr>
          <p:cNvPr id="2" name="AutoShape 2" descr="data:image/jpeg;base64,/9j/4AAQSkZJRgABAQAAAQABAAD/2wCEAAkGBxETEhUTEhMVFhUWFxUZFRcYGRcYGxgZGBcYGBgUFxUZHCggGBomGxcVIjIjJSkrLjEuHCAzODcsNyg5LisBCgoKDg0OGxAQGy8mICQsLCwsNC8sLC0sNCwsMCw0LCw0LDc0LC8vLCw0LCwsNCwsLCwsLCwsLCwsLCwsLCwsLP/AABEIAIoA1AMBIgACEQEDEQH/xAAcAAEAAgMBAQEAAAAAAAAAAAAABQYDBAcBAgj/xAA5EAACAQMCBQIEBQMDAwUAAAABAhEAAyEEEgUGIjFBE1EyYXGBB0JSkaEjYrEVcsEUM5IWQ4LR4f/EABgBAQADAQAAAAAAAAAAAAAAAAABAgME/8QAJREAAwACAgEDBAMAAAAAAAAAAAECAxEhMRIEQVETIjJxQpGh/9oADAMBAAIRAxEAPwDuNKUoBSlKAUpSgFKUoBSlKAUpSgFKUoBSlKAUrwmvGcAEkgAdyTgfegPqla1jiFl/gu22jvtZT/g1j1/FdPZG67dRB/cwH8UGzdpVSv8A4h6JSQC7AdyFx/n5V8WvxD0rMVVXkT32CYBJiWz2oV8kXCsOrRivQYYZHsSPB+Rrl2s/F6bhS3YCKPzXSZJ9tq/D+5q0cE53t3Cq3tqlyArLMZ7TPb60a+SPOeizcN1q3rYuLiZBB7qwMMp+YIIrZqL07+nqWt/lur6i/wC4YcD7bT+9SlQmWQpSlSSKUpQClKUApSlAKUpQClKUApSlAKVD8c5m0mkH9a6A2OgZbP8AaOw+tc85i/Ee9cEWB6Nr9R+Nsx0kYmYwJoUq1PZ0TjvMmm0o/quN0YQZY/bx9TVG1/Omp1A/pMthMTg7gSHIBb2IXBA8+a57qtcJPqbg1wg72BBPkGGkmZ9ziKwf6kWBj8qmChPQHxtJLQq5WfFW8XowvLT6LBquIoZ9S69ztLFmI/8AExndj7188L5nuaa5FpblxHMNZOVZSNrFlgwJ89ya1OD6UslwNdbaphTbAK+xVDIBEAsYBiB71q8x6Zle3csWLtzbuUs6yDEMCzAbXhgf8R4o0kZwvu22fOot6lSGKejahnXcB8BYhEUFhOTtAGVETEVp22wzM24KGDSQrIwkQApO4dhIxkZxmR1gvtph/VH/AE4z3PQzETaJUdQ3k9wBKDtAmG0nDnvMLWxt24AAo3SIJyRJC4OAMdzWfk0ttm+tslL3ENKZZbG1xelFnoFnax2HvLK5XqzO3xUlyjwu7qdRtDACSQwJPyO2QfDMew+cVcdH+GelbYw3KwUi6pYuGuCOrcG6YO7Ajx2ipDg15rZtG61m36Yi8YVSCpe2F6T8LYIJgGAa436xfw/02nE98nKeLrNxbYClQ2CFlmZlBOB1H4SB4+5r71HqFDCsR2YH4kMYBByBHium8laSzcvah3QH+ozqWVDuB3bWxI25faPr7Vzn8Q7t/ScTdmuz6qpc3KIgMPhgfEAQe/cR2rsjJVdoxrHpHUOE8XN1OEvJ3XPUVj3nbaYGfuAavdcc/CfUG/rMvCWLd1lt+A1xkDEZ7GJH1rsdJWjSHtClKVYuKUpQClKUApSlAKUpQClRvF+O6fTKTduKCPyyN37eB865hx78RdTqAU0qG1b3bfUn5T8XYSP8HNRsrVpHRuOc06XSyLjgvjoXJzgT+mT5Ncy43z/rNWClkehaO7qEzEEgtc/LP2ziap168oLNch2YSSZMyQpAJO3uCZ9pzTUsbglVATJB3NtAAG5AknzuM+YOalJswrI2ZVvWQ25irECGch2LZJjb4JkCWJ7ds1huXLrhWAm2vzgGF7Ez4jAC+R3ms2k06AkMrFiQHcoSFURLKPEkAbh+oT7H24Sl0NtZ0E9XxbAwGTB6BEkSQSMxWi0uzmd76Gn0rW1DQ2+duSFDb8BQD1ACIkkDp9jTVW7ZGSzbT1A7AJkg7CBkFpj6/KaytrCxO3sVlYbJBc5IIkZERLYIA7A1v6LhRAcm2AzYlmgWlMOwO4d5gT2wBiapWRImZrXJo2HthyqbNxAifJIiGLTA8faY8VP8KVkQObiXACSVOJQOWEeCNwAMTmDMDNc1HDHG5gDjIjqI69qjeOmCfzDE4ovDbqKr3Q9sNDIxdcyJUgA5buYImATVKlWuy3hpm5zkPQdHtKwZluOVXa4woY3SFxG0Opkdj4Imug8pcS0nom6GT1Qr3ryKR07iSVwYaC5Agn4orl2s1iXbmnN8v6KP6d+CQwtXUghniYZVJjvtrdVNKbjWrb2zaD3NrORtZC4KRDDaQoQgtGfpNYeoxecpUzpxV4yX7Rc/Kx/7b5G+3BUSp2hUIn4hLYgmB8qqvPV21qtrWHaZubkKZDl16dwEuku5nIkKO8VEafQo+oYWbqqTubduEQD8LDdk9VsCDI6pnuPL6uFGwbZUtZKurvuk9W5I6s+wOe3vzxhU0tE1mprTN7gXMT2XFgIUOxVJMFiIIRwRtlT6s4gEbTOJNb534re1d3feUKyKtoj39LcGaPEse3itjjty6FAdWDIFUNk9Sqq7QSgbZAmDPtUBx7Xm64c/m6mHsxgMP3BP3rtha6+CqrfBNcjcdbR3zeXPTsYe4MQfsQa/RXL3EvXtB/cV+a+WeFXbrD0x1HsD2I8Kw+f8V+hORLyHT7QNr24W6h7o4GVJ7H7VdGk8cFlpSlSXFKUoBSlKAUpUHzLzRp9Gs3DLn4UBEn6zgD5mhDeiY1F9UUu7BVUSSTAAHkmudcy/iNM29ErMSY3her/4KR5nBIqnca49q9c4N0hU3kJaB2qAAGBeZIkkdXbv2itXQaG7cLemvwgBnLNatqxwN9xiYk52jMfeq7MKy7ekYLnrXku37xZiuASDlzPQTPtJ+2K17Vi7cVtoi13LMCADPwBQS1zsM5A+veU0mntW3ViUvXFOCwPoIB1MVQt1EZ6mx3jtj4v3Jub7lwBx1qMNjsCwg7Owhj4jHtbaXLMHaTNazw+30bV3M0kuywBtaCwXA2gjuTiMmsbXbaM24zcn9XqKy4+IIojqJiD5+VSGk07X2dWMFgV2YYgQCpU7SQs+f93vNWHR8p2xtItRnollbb3IdSMNEqTI8McgxWOT1UyQsdX2VnQ2N4G8hGG0rtLb4Ku+9pG1VBXcZzAIJBJI27XLpLeIksz7QoIeWCSsshO4ggkDB96tZ4RasSbjqh/ShECFlVS2wPQWCmPftBzUZreM20bYzYjBkY2k7MdwDBiRgkgeK5/qVb+011MH0nCLd251Asc/DNsemFDqSnfcHCicCD8waltJxLTWio3KQnYg5G5ZYl4AgypO73nwKqD8UVmG9jgdcsqEjuQwXHxgmZ7AewFfNnWWSsuzndcjZbkt3VgxBMEbtv8AHfNXWHf5Mt9R+yLHxTnJRHpWrQMbSSEJBY+IJxDQRPcNVYWzcvMzP0AqGNxjtVVHQHlsedoVcySAcVs3tC6uCtk20fdD3ljByYVe8Zwe3kVF68MdpZ/UIiMggAgdgOkd+4E5zWkvHHC7KOafNGjzDrQwRLU+ijdBIIZyDBusJxMEAZKrAJ70u6lBbW6JR0O0gAQ6nuCp9on+KhNZrYYWz3yYHsTP381s86K23SX7aolq9aLILYYAMtw7g27MgkCJOBWiW+zSZbJf/q9K3UWBO4bRkGMGCkyuSMz+9eavi6DD3sBVWFA3Qu0DIGMKMVT33Mi595+uMGvuxp6nxRZY0yd/1S2xO9C8wSdxz82buW+Z9zWr6e9y5Ak/Lx4EfSK802nqb0fDGbsKsXUJFp/DrTgPPmuicMPp8Qu2wTF20tzb4BXBYfWc/auZ8It3tNcVypgHOKvrcQL67SMmQ9uCZjvvn64jFNE0XWlKULClKUAoa1uI8QtWENy86og8k/wPc/IVybmfna9rSbWmBSzOCJLXPILAZC47AzFGytUpLJzZ+IKWz6Wlh2mHuZKrmDtj4mGfpXM9QrXWYO++4zzLDc9wmFCoq9UxA7HIwKkOFcvC4s/AiyzXbnSiGI7Y3sDmF/V3yBUta19pCw0e1nhg2pYBXIZTi0CAFXso7n3JJrN18nPVN8s1/wDRbVsI2tNwMB0aayym464gXmQQoMwYifcV86jWXr23ebSJ2W0ikIvcRcQyQpJAJJkzg9hWpdsubkhXJ+Fi6sSSsz1yO4Jke3cxUtw/QM2zehL9MHeEbAncxgbREj9iIIO7HJmSM9OuER66c3D6bIFhTLBtrKNuQ28FVEgKTHmc1OcJ4KpBZBMmWe7AZW2gQRtnxJOAJmfNTuj4PLjekAlcASvb8rd8HMn3OO1SOo1djTIz3CqqAsEg9QggACe8z/ArkeSsj8ZN5wqVyazaGzpk3OECmAxAgKJJwPfqkSWjxHiD1fNBBbYERCeq4xUQu05AMMSPaO4PftWDjHF7t8b4FmwCCGZZuQ0DpQwFEhoLAmC2IqHTQ27TepdQbJHps0XLl5QNxNkEkAFiq9oUyZHarzjmea5Zet/o1WF/VS0lt/ZmIC4kHoncBKHuAMMcAVqabhLwBd/oyBsDqbQ3T2UEbp2rIPnAEzWrx3mPVXAVthLKACEQyxAjablw5ZpB7QKr2k1F5Lyaht7lWnuZB7BgQQZHcZ8V0+N6+DPUroul3htpAZR2PUJdXR8j2JAjbAkqDDyDIFSvBtbZQnfbTaoGx4ZmDZ8zls95x4HmtTQ3fVX1AWdYLKYncck7iB33EzWG7rksp/UYInuTtnvH3/esZily3yR588I2+KcRuXmlkx+UESFx2XJx5yTUBzDxC1ZTc77nM9PlvIz3Az3qL4xzsTK2EnEb2/yB5qqXC9xtzksx8mtseBIuoqnujDdZrjl27kz9PkPkKs1/WevpbdkKVFp3KrJYTcEkgnIB2nBPtURZ01WDgGhffhSQRDYn59vqBW9dGjXHBEaG0VII/kSPuKuGs4nb1VuL+nRLw2hb9kFMCBFy38LYnP8AFbHCuTLzmY6TkHwQexFWvS8gGM96OVROkykWOEtbVLlwdDfmGR9J7Egd/b2rovKnDrTQQQfmCD/ivm1ytqbHwQ6GN1tsgwZ7EQDitTg3CdTa1O5VdAzS6wNsfKPsPpRb3pleUWrjnDV29sEVT+XLm7iFi3P/AG93ePZjA/ea6Tr7W5I81VeVeAC1fu3ipDMSBJOATJgfMiros1svANK8U0qCT6qB5p5psaJevquESttcsR7mOwr45t5nTSIAIa83wp3geXYDMDP1rm3D9PqNW7XHdJ3Rc1DAMirloBnazQT8JgQPMTR18GdXrhEdxzies17y6kglhaQCSO0stsdRMR/5fUjft8PsaUD/AKki7dED0Ubs0TF50MGAMKMEZO4VlvcctIr29B0tgPqX+Jo8IWEDEYwZYQK+uFcHMhgZllNzpyVmTIYzDBjLHA6/aVyvKoXJjrZqXtTfvsDclAsQoUBFnCyhMKoiJP8AdkCJ3eE8uvcQhVf4htLYwATDr4ExMR8X3Nv4bwO3O5gSBMExG7sSAfBmcz9YgVIa3i2nswA0sRKhBuIEwSX+FVB8scZrhv1DfRrOH3pkbwnlgJm4xmPhDMAADOCD9c/tHapkG3aWEAgARABLe5AGTg9/nUMvGL11iFUn9Atgsx+HaXYjYg3AyWjH1ry5pmN5FclQR/VCkbnVV7eoSGiQB0KPIms/BvmmbStcSjc1/ELkf01Fy6s7oYC3a7HdduRiI+ESc9jVY4gI1Cs91rtwZcqBbtWSw3D0w4O0EADf1HPcVO8X19o20sWWW1bOX2mGAzKARhiM5OPNVbiOrJHp2y5tiBDMxLQPLHtmT960WRL7YFOZ5fZ4/FryMWY9Zyo2gKJBiV/OQD3P81C6h3uHfdZmcnqYmewmIH/5WvxHiyWhuuk7ARB7tP6VHkVXNdzkv/tIxj9WB+wNdEY2/Y5X5WWPjKWxcJe7NpFREuMArMAJg+DDs4B77Qo8VAa3j+kRej+oYwB/y1YuemNwWiDjqwDjsCPrFVi3pa6InyW2WnGqW2b9rmLVKW9NvTD9wo7fQnz860333G3OzMfdiT/mtmzpK3rGjrVJI2SS6NCzpa37GjPtUtouFMxwKu/LnKe4jcKkkoml0cHIrsX4caOw1smBuGD96z3+QbTLgwajdHwvU8Pub1G63+b6fSgLbyqJsBGAmyz2vshgfxFTSpVe5av2gzi20rd/qKCZKkQrp++0ic5PtVjqs8LRC6PNteBBX1SrEnyy18LbArLSgPAKV7SgOM6zU79VqGuLcusLxTbHdVYwpIHwAR2+eT2rPqtBqNUES8gCg9FpehFBYYhWBJA2kkk+0LMVZOY1u6e+zraa56zbgVtlwu0AbWI9yfcD5HNYtFd119S1u3b06mTuuA7zHT0ozEiBGTGfauLNWRPSXBily0amj5ZdSPVa3YSF8rJgyQBAAmSMHHasy8X0WkxaLXWOPUYyDMdKkYIyBHbP1rDrdHpkBOt1Hquxz1tbVV+0g+MZ7Yqs3+aOH2bh9Ik7SNh2b1BHYnfk+DIjIFc/0bvsvyui3ai3xK/JYG3bPhiiQDiI7z37x3+VQ6WLCMBfuKyJl9m4yBJO9sMQYA7x3MVDaznayw3Xrt284jaq9I/+h9qrmu521BJGmtpZTt2Dsw/uZp/it4wP9Ed9L+zp784qAE01tFSMACADtz1dsT3jzUJqeLpbJu6l0T2XsPJML3ZjJ98965+nM+sClVKLJJ3BBuz7HwPtUVeR7jbnYs3uc1efSre2yWqrtl6scx6JpPr7R7MrKT9AAZxUVxfnBfh06T/cwIH7TJ+9Vy3oflW3a4YT4rZYZRCxSRWsuXbzbrjFj49h8gPFeJo6s2n4G5/LUvpOV3PcVr0aEFxTTFksj2Bn64rVtaD5VbzpF9JCf7o/eP8AisnDuCPdYQuKpj/Epj/Er2h4UzmAJq0cO5TcxKmuicu8rW7SglZNWJNEg8VcuUzg3KyrEirdotCqDArcS0BWSgAr5dARBr6pQFN47wq5p917TAzhggmCykMFIHcGCPuKsXB+JC8k7SrDDowgq3kGt50BEESKx2NMifCoE+1CNGalKUJFKUoBSlKAVrapZBrZr5daA5Jzxwpnkia51/orz2NfozX8MV+4qGPLCTMCgOKJy+/6a8/0F/0mu72uXkHivf8A07b/AE0Bw+3y9c/SakNLytcP5a7Nb4DbHitu1wtB4FAcu4fySTEirNw/klREirvb06jxWQ4oCDs8tWFHw1Bcz6lLK+lbA3sCP9o8sfscfOKsHHuP2dMha4wH6V8sfAA96pXCdPd1Tm9dEFzIGelfyrn5ZPzqr+CrfsYOE8FN1gSOnwP+a6BwnhCWwMVk4Zw4IBipMVZLRY8Ar2lKAUpSgFKUoBSlKAUpSgFKUoBSlKAUpSgPIrzbX1SgPIpFe0oDyK9pSgFR/G7l0Wm9ES5BC+YJ7GPMVIV41AUfQ8h23K3dTL3O8lmOfciY+0RVs0XDbdsQorcFe1CWhoAUpSpApSlAKUpQClKUApSlAKUpQClKUApSlAf/2Q==">
            <a:hlinkClick r:id="rId2"/>
          </p:cNvPr>
          <p:cNvSpPr>
            <a:spLocks noChangeAspect="1" noChangeArrowheads="1"/>
          </p:cNvSpPr>
          <p:nvPr/>
        </p:nvSpPr>
        <p:spPr bwMode="auto">
          <a:xfrm>
            <a:off x="1185862" y="269082"/>
            <a:ext cx="1900238" cy="12358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0244" name="Picture 4" descr="http://stopthebeetle.info/wp-content/uploads/beetle-eab.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5862" y="2144346"/>
            <a:ext cx="2567742" cy="16699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9399" y="4390254"/>
            <a:ext cx="3640667" cy="584775"/>
          </a:xfrm>
          <a:prstGeom prst="rect">
            <a:avLst/>
          </a:prstGeom>
          <a:noFill/>
        </p:spPr>
        <p:txBody>
          <a:bodyPr wrap="square" rtlCol="0">
            <a:spAutoFit/>
          </a:bodyPr>
          <a:lstStyle/>
          <a:p>
            <a:pPr algn="ctr"/>
            <a:r>
              <a:rPr lang="en-US" sz="3200" dirty="0"/>
              <a:t>Emerald Ash Borer</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23104" y="1686678"/>
            <a:ext cx="3604768" cy="2703576"/>
          </a:xfrm>
          <a:prstGeom prst="rect">
            <a:avLst/>
          </a:prstGeom>
        </p:spPr>
      </p:pic>
      <p:sp>
        <p:nvSpPr>
          <p:cNvPr id="9" name="TextBox 8"/>
          <p:cNvSpPr txBox="1"/>
          <p:nvPr/>
        </p:nvSpPr>
        <p:spPr>
          <a:xfrm>
            <a:off x="4937760" y="4390254"/>
            <a:ext cx="3950207" cy="1077218"/>
          </a:xfrm>
          <a:prstGeom prst="rect">
            <a:avLst/>
          </a:prstGeom>
          <a:noFill/>
        </p:spPr>
        <p:txBody>
          <a:bodyPr wrap="square" rtlCol="0">
            <a:spAutoFit/>
          </a:bodyPr>
          <a:lstStyle/>
          <a:p>
            <a:pPr algn="ctr"/>
            <a:r>
              <a:rPr lang="en-US" sz="3200" dirty="0"/>
              <a:t>Asian long horned beetle</a:t>
            </a:r>
          </a:p>
        </p:txBody>
      </p:sp>
    </p:spTree>
    <p:extLst>
      <p:ext uri="{BB962C8B-B14F-4D97-AF65-F5344CB8AC3E}">
        <p14:creationId xmlns:p14="http://schemas.microsoft.com/office/powerpoint/2010/main" val="1574527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1976437"/>
          </a:xfrm>
        </p:spPr>
        <p:txBody>
          <a:bodyPr>
            <a:normAutofit/>
          </a:bodyPr>
          <a:lstStyle/>
          <a:p>
            <a:pPr algn="ctr"/>
            <a:r>
              <a:rPr lang="en-US" sz="4000" b="1" i="1" dirty="0"/>
              <a:t>Vermont Division of Forests</a:t>
            </a:r>
            <a:r>
              <a:rPr lang="en-US" b="1" i="1" dirty="0"/>
              <a:t/>
            </a:r>
            <a:br>
              <a:rPr lang="en-US" b="1" i="1" dirty="0"/>
            </a:br>
            <a:r>
              <a:rPr lang="en-US" sz="4400" b="1" dirty="0"/>
              <a:t>Mission Statement</a:t>
            </a:r>
            <a:endParaRPr lang="en-US" sz="4400" dirty="0"/>
          </a:p>
        </p:txBody>
      </p:sp>
      <p:sp>
        <p:nvSpPr>
          <p:cNvPr id="3" name="Content Placeholder 2"/>
          <p:cNvSpPr>
            <a:spLocks noGrp="1"/>
          </p:cNvSpPr>
          <p:nvPr>
            <p:ph type="subTitle" idx="1"/>
          </p:nvPr>
        </p:nvSpPr>
        <p:spPr>
          <a:xfrm>
            <a:off x="1397000" y="3098800"/>
            <a:ext cx="7061200" cy="1447800"/>
          </a:xfrm>
          <a:solidFill>
            <a:schemeClr val="accent6">
              <a:lumMod val="40000"/>
              <a:lumOff val="60000"/>
            </a:schemeClr>
          </a:solidFill>
          <a:ln>
            <a:solidFill>
              <a:schemeClr val="accent6">
                <a:lumMod val="75000"/>
              </a:schemeClr>
            </a:solidFill>
          </a:ln>
        </p:spPr>
        <p:txBody>
          <a:bodyPr>
            <a:normAutofit/>
          </a:bodyPr>
          <a:lstStyle/>
          <a:p>
            <a:pPr marL="0" indent="0">
              <a:buNone/>
            </a:pPr>
            <a:r>
              <a:rPr lang="en-US" sz="4000" b="1" dirty="0"/>
              <a:t>We protect and manage </a:t>
            </a:r>
          </a:p>
          <a:p>
            <a:pPr marL="0" indent="0">
              <a:buNone/>
            </a:pPr>
            <a:r>
              <a:rPr lang="en-US" sz="4000" b="1" dirty="0"/>
              <a:t>for healthy forests.</a:t>
            </a:r>
          </a:p>
          <a:p>
            <a:endParaRPr lang="en-US" sz="4000" b="1" dirty="0"/>
          </a:p>
        </p:txBody>
      </p:sp>
    </p:spTree>
    <p:extLst>
      <p:ext uri="{BB962C8B-B14F-4D97-AF65-F5344CB8AC3E}">
        <p14:creationId xmlns:p14="http://schemas.microsoft.com/office/powerpoint/2010/main" val="1547009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White Pine Needle Damage</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71108" y="1825625"/>
            <a:ext cx="5801784" cy="4351338"/>
          </a:xfrm>
        </p:spPr>
      </p:pic>
      <p:sp>
        <p:nvSpPr>
          <p:cNvPr id="5" name="Oval 4"/>
          <p:cNvSpPr/>
          <p:nvPr/>
        </p:nvSpPr>
        <p:spPr>
          <a:xfrm>
            <a:off x="2417736" y="3202232"/>
            <a:ext cx="4448013" cy="1788222"/>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7316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Hemlock Woolly </a:t>
            </a:r>
            <a:r>
              <a:rPr lang="en-US" dirty="0" err="1"/>
              <a:t>Adelgid</a:t>
            </a:r>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28650" y="1690689"/>
            <a:ext cx="5801784" cy="4351338"/>
          </a:xfrm>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49862" y="1386025"/>
            <a:ext cx="3894138" cy="2052638"/>
          </a:xfrm>
          <a:prstGeom prst="rect">
            <a:avLst/>
          </a:prstGeom>
          <a:noFill/>
          <a:ln w="635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Oval 5"/>
          <p:cNvSpPr/>
          <p:nvPr/>
        </p:nvSpPr>
        <p:spPr>
          <a:xfrm>
            <a:off x="1727246" y="3016252"/>
            <a:ext cx="1802296" cy="1351720"/>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1282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Balsam Woolly </a:t>
            </a:r>
            <a:r>
              <a:rPr lang="en-US" sz="3600" dirty="0" err="1"/>
              <a:t>Adelgid</a:t>
            </a:r>
            <a:r>
              <a:rPr lang="en-US" sz="3600" dirty="0"/>
              <a:t> Northeastern VT</a:t>
            </a:r>
          </a:p>
        </p:txBody>
      </p:sp>
      <p:pic>
        <p:nvPicPr>
          <p:cNvPr id="6" name="Picture 5"/>
          <p:cNvPicPr>
            <a:picLocks noChangeAspect="1"/>
          </p:cNvPicPr>
          <p:nvPr/>
        </p:nvPicPr>
        <p:blipFill>
          <a:blip r:embed="rId2" cstate="email">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a:ext>
            </a:extLst>
          </a:blip>
          <a:stretch>
            <a:fillRect/>
          </a:stretch>
        </p:blipFill>
        <p:spPr>
          <a:xfrm>
            <a:off x="457200" y="1418095"/>
            <a:ext cx="4114800" cy="5486400"/>
          </a:xfrm>
          <a:prstGeom prst="rect">
            <a:avLst/>
          </a:prstGeom>
        </p:spPr>
      </p:pic>
      <p:pic>
        <p:nvPicPr>
          <p:cNvPr id="4" name="Content Placeholder 3"/>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3666213" y="1550392"/>
            <a:ext cx="2743200" cy="3657600"/>
          </a:xfrm>
        </p:spPr>
      </p:pic>
      <p:pic>
        <p:nvPicPr>
          <p:cNvPr id="7" name="Picture 6"/>
          <p:cNvPicPr>
            <a:picLocks noChangeAspect="1"/>
          </p:cNvPicPr>
          <p:nvPr/>
        </p:nvPicPr>
        <p:blipFill>
          <a:blip r:embed="rId5" cstate="email">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a:ext>
            </a:extLst>
          </a:blip>
          <a:stretch>
            <a:fillRect/>
          </a:stretch>
        </p:blipFill>
        <p:spPr>
          <a:xfrm rot="16200000">
            <a:off x="5516880" y="3215323"/>
            <a:ext cx="4145280" cy="3108960"/>
          </a:xfrm>
          <a:prstGeom prst="rect">
            <a:avLst/>
          </a:prstGeom>
        </p:spPr>
      </p:pic>
    </p:spTree>
    <p:extLst>
      <p:ext uri="{BB962C8B-B14F-4D97-AF65-F5344CB8AC3E}">
        <p14:creationId xmlns:p14="http://schemas.microsoft.com/office/powerpoint/2010/main" val="1362468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2811"/>
            <a:ext cx="5650988" cy="6858000"/>
          </a:xfrm>
          <a:prstGeom prst="rect">
            <a:avLst/>
          </a:prstGeom>
        </p:spPr>
      </p:pic>
      <p:sp>
        <p:nvSpPr>
          <p:cNvPr id="4" name="Title 3"/>
          <p:cNvSpPr>
            <a:spLocks noGrp="1"/>
          </p:cNvSpPr>
          <p:nvPr>
            <p:ph type="ctrTitle"/>
          </p:nvPr>
        </p:nvSpPr>
        <p:spPr>
          <a:xfrm>
            <a:off x="6016753" y="640083"/>
            <a:ext cx="2647188" cy="2615182"/>
          </a:xfrm>
          <a:noFill/>
        </p:spPr>
        <p:txBody>
          <a:bodyPr>
            <a:normAutofit/>
          </a:bodyPr>
          <a:lstStyle/>
          <a:p>
            <a:pPr algn="l"/>
            <a:r>
              <a:rPr lang="en-US" sz="5400" dirty="0"/>
              <a:t>Are our forests healthy?</a:t>
            </a:r>
          </a:p>
        </p:txBody>
      </p:sp>
    </p:spTree>
    <p:extLst>
      <p:ext uri="{BB962C8B-B14F-4D97-AF65-F5344CB8AC3E}">
        <p14:creationId xmlns:p14="http://schemas.microsoft.com/office/powerpoint/2010/main" val="865957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9180004"/>
          <p:cNvPicPr>
            <a:picLocks noGrp="1" noChangeAspect="1"/>
          </p:cNvPicPr>
          <p:nvPr isPhoto="1"/>
        </p:nvPicPr>
        <p:blipFill>
          <a:blip r:embed="rId3" cstate="email">
            <a:lum/>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tretch>
            <a:fillRect/>
          </a:stretch>
        </p:blipFill>
        <p:spPr>
          <a:xfrm>
            <a:off x="0" y="0"/>
            <a:ext cx="5242560" cy="3931920"/>
          </a:xfrm>
          <a:prstGeom prst="rect">
            <a:avLst/>
          </a:prstGeom>
        </p:spPr>
      </p:pic>
      <p:pic>
        <p:nvPicPr>
          <p:cNvPr id="3" name="Picture 2"/>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a:ext>
            </a:extLst>
          </a:blip>
          <a:stretch>
            <a:fillRect/>
          </a:stretch>
        </p:blipFill>
        <p:spPr>
          <a:xfrm>
            <a:off x="3994398" y="2999232"/>
            <a:ext cx="5149602" cy="3858768"/>
          </a:xfrm>
          <a:prstGeom prst="rect">
            <a:avLst/>
          </a:prstGeom>
        </p:spPr>
      </p:pic>
    </p:spTree>
    <p:extLst>
      <p:ext uri="{BB962C8B-B14F-4D97-AF65-F5344CB8AC3E}">
        <p14:creationId xmlns:p14="http://schemas.microsoft.com/office/powerpoint/2010/main" val="16135098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752" y="320041"/>
            <a:ext cx="4150476" cy="5861304"/>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17752" y="1061448"/>
            <a:ext cx="3879555" cy="4089920"/>
          </a:xfrm>
        </p:spPr>
        <p:txBody>
          <a:bodyPr>
            <a:normAutofit/>
          </a:bodyPr>
          <a:lstStyle/>
          <a:p>
            <a:pPr marL="0" indent="0">
              <a:buNone/>
            </a:pPr>
            <a:r>
              <a:rPr lang="en-US" dirty="0"/>
              <a:t>Defining forest health integrates utilitarian and ecosystem measures of forest </a:t>
            </a:r>
            <a:r>
              <a:rPr lang="en-US" u="sng" dirty="0"/>
              <a:t>condition</a:t>
            </a:r>
            <a:r>
              <a:rPr lang="en-US" dirty="0"/>
              <a:t> and </a:t>
            </a:r>
            <a:r>
              <a:rPr lang="en-US" u="sng" dirty="0"/>
              <a:t>function</a:t>
            </a:r>
            <a:r>
              <a:rPr lang="en-US" dirty="0"/>
              <a:t>, implemented across a range of spatial scales. </a:t>
            </a:r>
          </a:p>
          <a:p>
            <a:endParaRPr lang="en-US" dirty="0"/>
          </a:p>
        </p:txBody>
      </p:sp>
    </p:spTree>
    <p:extLst>
      <p:ext uri="{BB962C8B-B14F-4D97-AF65-F5344CB8AC3E}">
        <p14:creationId xmlns:p14="http://schemas.microsoft.com/office/powerpoint/2010/main" val="1779298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237067" y="365126"/>
            <a:ext cx="8703733" cy="106785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t>What are our expectations for healthy forests?</a:t>
            </a:r>
            <a:br>
              <a:rPr lang="en-US" sz="3600"/>
            </a:br>
            <a:endParaRPr lang="en-US" sz="3600" dirty="0"/>
          </a:p>
        </p:txBody>
      </p:sp>
      <p:pic>
        <p:nvPicPr>
          <p:cNvPr id="4" name="Picture 3" descr="DSCN3412"/>
          <p:cNvPicPr>
            <a:picLocks noGrp="1" noChangeAspect="1"/>
          </p:cNvPicPr>
          <p:nvPr isPhoto="1"/>
        </p:nvPicPr>
        <p:blipFill>
          <a:blip r:embed="rId3" cstate="email">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972255" y="1122086"/>
            <a:ext cx="7233355" cy="5425017"/>
          </a:xfrm>
          <a:prstGeom prst="rect">
            <a:avLst/>
          </a:prstGeom>
        </p:spPr>
      </p:pic>
    </p:spTree>
    <p:extLst>
      <p:ext uri="{BB962C8B-B14F-4D97-AF65-F5344CB8AC3E}">
        <p14:creationId xmlns:p14="http://schemas.microsoft.com/office/powerpoint/2010/main" val="1938064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3488"/>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1026499" y="1166876"/>
            <a:ext cx="7124868" cy="5343651"/>
          </a:xfrm>
          <a:prstGeom prst="rect">
            <a:avLst/>
          </a:prstGeom>
        </p:spPr>
      </p:pic>
      <p:sp>
        <p:nvSpPr>
          <p:cNvPr id="3" name="Title 2"/>
          <p:cNvSpPr txBox="1">
            <a:spLocks/>
          </p:cNvSpPr>
          <p:nvPr/>
        </p:nvSpPr>
        <p:spPr>
          <a:xfrm>
            <a:off x="237067" y="365126"/>
            <a:ext cx="8703733" cy="106785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t>What are our expectations for healthy forests?</a:t>
            </a:r>
            <a:br>
              <a:rPr lang="en-US" sz="3600"/>
            </a:br>
            <a:endParaRPr lang="en-US" sz="3600" dirty="0"/>
          </a:p>
        </p:txBody>
      </p:sp>
    </p:spTree>
    <p:extLst>
      <p:ext uri="{BB962C8B-B14F-4D97-AF65-F5344CB8AC3E}">
        <p14:creationId xmlns:p14="http://schemas.microsoft.com/office/powerpoint/2010/main" val="2179716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3425"/>
          <p:cNvPicPr>
            <a:picLocks noGrp="1" noChangeAspect="1"/>
          </p:cNvPicPr>
          <p:nvPr isPhoto="1"/>
        </p:nvPicPr>
        <p:blipFill>
          <a:blip r:embed="rId3" cstate="email">
            <a:lum/>
            <a:extLst>
              <a:ext uri="{BEBA8EAE-BF5A-486C-A8C5-ECC9F3942E4B}">
                <a14:imgProps xmlns:a14="http://schemas.microsoft.com/office/drawing/2010/main">
                  <a14:imgLayer r:embed="rId4">
                    <a14:imgEffect>
                      <a14:colorTemperature colorTemp="5900"/>
                    </a14:imgEffect>
                    <a14:imgEffect>
                      <a14:saturation sat="200000"/>
                    </a14:imgEffect>
                  </a14:imgLayer>
                </a14:imgProps>
              </a:ext>
              <a:ext uri="{28A0092B-C50C-407E-A947-70E740481C1C}">
                <a14:useLocalDpi xmlns:a14="http://schemas.microsoft.com/office/drawing/2010/main"/>
              </a:ext>
            </a:extLst>
          </a:blip>
          <a:stretch>
            <a:fillRect/>
          </a:stretch>
        </p:blipFill>
        <p:spPr>
          <a:xfrm>
            <a:off x="972255" y="1140374"/>
            <a:ext cx="7233356" cy="5425017"/>
          </a:xfrm>
          <a:prstGeom prst="rect">
            <a:avLst/>
          </a:prstGeom>
        </p:spPr>
      </p:pic>
      <p:sp>
        <p:nvSpPr>
          <p:cNvPr id="3" name="Title 2"/>
          <p:cNvSpPr txBox="1">
            <a:spLocks/>
          </p:cNvSpPr>
          <p:nvPr/>
        </p:nvSpPr>
        <p:spPr>
          <a:xfrm>
            <a:off x="237067" y="365126"/>
            <a:ext cx="8703733" cy="106785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t>What are our expectations for healthy forests?</a:t>
            </a:r>
            <a:br>
              <a:rPr lang="en-US" sz="3600"/>
            </a:br>
            <a:endParaRPr lang="en-US" sz="3600" dirty="0"/>
          </a:p>
        </p:txBody>
      </p:sp>
    </p:spTree>
    <p:extLst>
      <p:ext uri="{BB962C8B-B14F-4D97-AF65-F5344CB8AC3E}">
        <p14:creationId xmlns:p14="http://schemas.microsoft.com/office/powerpoint/2010/main" val="8148909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3"/>
          <p:cNvPicPr>
            <a:picLocks noGrp="1" noChangeAspect="1"/>
          </p:cNvPicPr>
          <p:nvPr isPhoto="1"/>
        </p:nvPicPr>
        <p:blipFill>
          <a:blip r:embed="rId3" cstate="email">
            <a:lum/>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tretch>
            <a:fillRect/>
          </a:stretch>
        </p:blipFill>
        <p:spPr>
          <a:xfrm>
            <a:off x="869156" y="1136895"/>
            <a:ext cx="7439554" cy="5556513"/>
          </a:xfrm>
          <a:prstGeom prst="rect">
            <a:avLst/>
          </a:prstGeom>
        </p:spPr>
      </p:pic>
      <p:sp>
        <p:nvSpPr>
          <p:cNvPr id="3" name="Title 2"/>
          <p:cNvSpPr txBox="1">
            <a:spLocks/>
          </p:cNvSpPr>
          <p:nvPr/>
        </p:nvSpPr>
        <p:spPr>
          <a:xfrm>
            <a:off x="237067" y="365126"/>
            <a:ext cx="8703733" cy="106785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t>What are our expectations for healthy forests?</a:t>
            </a:r>
            <a:br>
              <a:rPr lang="en-US" sz="3600"/>
            </a:br>
            <a:endParaRPr lang="en-US" sz="3600" dirty="0"/>
          </a:p>
        </p:txBody>
      </p:sp>
    </p:spTree>
    <p:extLst>
      <p:ext uri="{BB962C8B-B14F-4D97-AF65-F5344CB8AC3E}">
        <p14:creationId xmlns:p14="http://schemas.microsoft.com/office/powerpoint/2010/main" val="2783264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 y="-2811"/>
            <a:ext cx="5650988" cy="6858000"/>
          </a:xfrm>
          <a:prstGeom prst="rect">
            <a:avLst/>
          </a:prstGeom>
        </p:spPr>
      </p:pic>
      <p:sp>
        <p:nvSpPr>
          <p:cNvPr id="4" name="Title 3"/>
          <p:cNvSpPr>
            <a:spLocks noGrp="1"/>
          </p:cNvSpPr>
          <p:nvPr>
            <p:ph type="ctrTitle"/>
          </p:nvPr>
        </p:nvSpPr>
        <p:spPr>
          <a:xfrm>
            <a:off x="6016753" y="640083"/>
            <a:ext cx="2647188" cy="2615182"/>
          </a:xfrm>
          <a:noFill/>
        </p:spPr>
        <p:txBody>
          <a:bodyPr>
            <a:normAutofit/>
          </a:bodyPr>
          <a:lstStyle/>
          <a:p>
            <a:pPr algn="l"/>
            <a:r>
              <a:rPr lang="en-US" sz="5400" dirty="0"/>
              <a:t>Are our forests healthy?</a:t>
            </a:r>
          </a:p>
        </p:txBody>
      </p:sp>
    </p:spTree>
    <p:extLst>
      <p:ext uri="{BB962C8B-B14F-4D97-AF65-F5344CB8AC3E}">
        <p14:creationId xmlns:p14="http://schemas.microsoft.com/office/powerpoint/2010/main" val="24396142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237067" y="365126"/>
            <a:ext cx="8703733" cy="106785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t>What are our expectations for healthy forests?</a:t>
            </a:r>
            <a:br>
              <a:rPr lang="en-US" sz="3600"/>
            </a:br>
            <a:endParaRPr lang="en-US" sz="36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1194" y="1101238"/>
            <a:ext cx="6655477" cy="4991608"/>
          </a:xfrm>
          <a:prstGeom prst="rect">
            <a:avLst/>
          </a:prstGeom>
        </p:spPr>
      </p:pic>
    </p:spTree>
    <p:extLst>
      <p:ext uri="{BB962C8B-B14F-4D97-AF65-F5344CB8AC3E}">
        <p14:creationId xmlns:p14="http://schemas.microsoft.com/office/powerpoint/2010/main" val="9228464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79292" y="10"/>
            <a:ext cx="5664708" cy="6857990"/>
          </a:xfrm>
          <a:prstGeom prst="rect">
            <a:avLst/>
          </a:prstGeom>
          <a:effectLst/>
        </p:spPr>
      </p:pic>
      <p:sp>
        <p:nvSpPr>
          <p:cNvPr id="2" name="Title 1"/>
          <p:cNvSpPr>
            <a:spLocks noGrp="1"/>
          </p:cNvSpPr>
          <p:nvPr>
            <p:ph type="title"/>
          </p:nvPr>
        </p:nvSpPr>
        <p:spPr>
          <a:xfrm>
            <a:off x="0" y="414326"/>
            <a:ext cx="3328416" cy="1676603"/>
          </a:xfrm>
        </p:spPr>
        <p:txBody>
          <a:bodyPr>
            <a:normAutofit/>
          </a:bodyPr>
          <a:lstStyle/>
          <a:p>
            <a:pPr>
              <a:lnSpc>
                <a:spcPct val="70000"/>
              </a:lnSpc>
            </a:pPr>
            <a:r>
              <a:rPr lang="en-US" sz="3300" dirty="0"/>
              <a:t>Types and uses of forest influence health determination</a:t>
            </a:r>
          </a:p>
        </p:txBody>
      </p:sp>
      <p:sp>
        <p:nvSpPr>
          <p:cNvPr id="3" name="Content Placeholder 2"/>
          <p:cNvSpPr>
            <a:spLocks noGrp="1"/>
          </p:cNvSpPr>
          <p:nvPr>
            <p:ph idx="1"/>
          </p:nvPr>
        </p:nvSpPr>
        <p:spPr>
          <a:xfrm>
            <a:off x="0" y="2438401"/>
            <a:ext cx="3328416" cy="3785419"/>
          </a:xfrm>
        </p:spPr>
        <p:txBody>
          <a:bodyPr>
            <a:normAutofit/>
          </a:bodyPr>
          <a:lstStyle/>
          <a:p>
            <a:pPr marL="0" indent="0">
              <a:lnSpc>
                <a:spcPct val="80000"/>
              </a:lnSpc>
              <a:buNone/>
            </a:pPr>
            <a:r>
              <a:rPr lang="en-US" sz="2400" dirty="0"/>
              <a:t>Mortality within historical range for </a:t>
            </a:r>
            <a:r>
              <a:rPr lang="en-US" sz="2400" u="sng" dirty="0"/>
              <a:t>municipality</a:t>
            </a:r>
          </a:p>
          <a:p>
            <a:pPr marL="0" indent="0">
              <a:lnSpc>
                <a:spcPct val="80000"/>
              </a:lnSpc>
              <a:buNone/>
            </a:pPr>
            <a:r>
              <a:rPr lang="en-US" sz="2400" dirty="0"/>
              <a:t>Diversity of species and </a:t>
            </a:r>
            <a:r>
              <a:rPr lang="en-US" sz="2400" u="sng" dirty="0"/>
              <a:t>ages</a:t>
            </a:r>
          </a:p>
          <a:p>
            <a:pPr marL="0" indent="0">
              <a:lnSpc>
                <a:spcPct val="80000"/>
              </a:lnSpc>
              <a:buNone/>
            </a:pPr>
            <a:r>
              <a:rPr lang="en-US" sz="2400" dirty="0"/>
              <a:t>Canopy cover mitigating </a:t>
            </a:r>
            <a:r>
              <a:rPr lang="en-US" sz="2400" u="sng" dirty="0"/>
              <a:t>summer heat</a:t>
            </a:r>
          </a:p>
          <a:p>
            <a:pPr marL="0" indent="0">
              <a:lnSpc>
                <a:spcPct val="80000"/>
              </a:lnSpc>
              <a:buNone/>
            </a:pPr>
            <a:r>
              <a:rPr lang="en-US" sz="2400" u="sng" dirty="0"/>
              <a:t>No new invasive pests</a:t>
            </a:r>
          </a:p>
          <a:p>
            <a:pPr marL="0" indent="0">
              <a:lnSpc>
                <a:spcPct val="80000"/>
              </a:lnSpc>
              <a:buNone/>
            </a:pPr>
            <a:r>
              <a:rPr lang="en-US" sz="2400" dirty="0"/>
              <a:t>Pollution mitigation </a:t>
            </a:r>
            <a:r>
              <a:rPr lang="en-US" sz="2400" u="sng" dirty="0"/>
              <a:t>greater than …</a:t>
            </a:r>
          </a:p>
          <a:p>
            <a:pPr>
              <a:lnSpc>
                <a:spcPct val="80000"/>
              </a:lnSpc>
            </a:pPr>
            <a:endParaRPr lang="en-US" sz="1900" dirty="0"/>
          </a:p>
        </p:txBody>
      </p:sp>
    </p:spTree>
    <p:extLst>
      <p:ext uri="{BB962C8B-B14F-4D97-AF65-F5344CB8AC3E}">
        <p14:creationId xmlns:p14="http://schemas.microsoft.com/office/powerpoint/2010/main" val="4188131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365126"/>
            <a:ext cx="8485632" cy="1325563"/>
          </a:xfrm>
        </p:spPr>
        <p:txBody>
          <a:bodyPr>
            <a:normAutofit/>
          </a:bodyPr>
          <a:lstStyle/>
          <a:p>
            <a:r>
              <a:rPr lang="en-US" sz="3600" dirty="0"/>
              <a:t>Thresholds or tipping points for forest health</a:t>
            </a:r>
          </a:p>
        </p:txBody>
      </p:sp>
      <p:sp>
        <p:nvSpPr>
          <p:cNvPr id="3" name="Content Placeholder 2"/>
          <p:cNvSpPr>
            <a:spLocks noGrp="1"/>
          </p:cNvSpPr>
          <p:nvPr>
            <p:ph idx="1"/>
          </p:nvPr>
        </p:nvSpPr>
        <p:spPr>
          <a:xfrm>
            <a:off x="646938" y="1690689"/>
            <a:ext cx="7886700" cy="3823230"/>
          </a:xfrm>
        </p:spPr>
        <p:txBody>
          <a:bodyPr/>
          <a:lstStyle/>
          <a:p>
            <a:r>
              <a:rPr lang="en-US" dirty="0"/>
              <a:t>Management objectives or desired condition</a:t>
            </a:r>
          </a:p>
          <a:p>
            <a:r>
              <a:rPr lang="en-US" dirty="0"/>
              <a:t>Range of natural variability</a:t>
            </a:r>
          </a:p>
          <a:p>
            <a:r>
              <a:rPr lang="en-US" dirty="0"/>
              <a:t>Critical loads</a:t>
            </a:r>
          </a:p>
          <a:p>
            <a:r>
              <a:rPr lang="en-US" dirty="0"/>
              <a:t>Potential concern, uncertain future</a:t>
            </a:r>
          </a:p>
          <a:p>
            <a:r>
              <a:rPr lang="en-US" dirty="0"/>
              <a:t>Regulatory or policy standards</a:t>
            </a:r>
          </a:p>
        </p:txBody>
      </p:sp>
    </p:spTree>
    <p:extLst>
      <p:ext uri="{BB962C8B-B14F-4D97-AF65-F5344CB8AC3E}">
        <p14:creationId xmlns:p14="http://schemas.microsoft.com/office/powerpoint/2010/main" val="303924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57175" y="365126"/>
            <a:ext cx="8466201" cy="1325563"/>
          </a:xfrm>
        </p:spPr>
        <p:txBody>
          <a:bodyPr>
            <a:normAutofit/>
          </a:bodyPr>
          <a:lstStyle/>
          <a:p>
            <a:pPr algn="ctr"/>
            <a:r>
              <a:rPr lang="en-US" altLang="en-US" sz="4000" dirty="0"/>
              <a:t>Forest Changes Expected Due To Climate</a:t>
            </a:r>
          </a:p>
        </p:txBody>
      </p:sp>
      <p:sp>
        <p:nvSpPr>
          <p:cNvPr id="3" name="Content Placeholder 2"/>
          <p:cNvSpPr>
            <a:spLocks noGrp="1"/>
          </p:cNvSpPr>
          <p:nvPr>
            <p:ph sz="quarter" idx="1"/>
          </p:nvPr>
        </p:nvSpPr>
        <p:spPr>
          <a:xfrm>
            <a:off x="232600" y="1690689"/>
            <a:ext cx="4257675" cy="3963923"/>
          </a:xfrm>
        </p:spPr>
        <p:txBody>
          <a:bodyPr>
            <a:normAutofit/>
          </a:bodyPr>
          <a:lstStyle/>
          <a:p>
            <a:pPr marL="728663" lvl="1" indent="-385763">
              <a:spcBef>
                <a:spcPts val="278"/>
              </a:spcBef>
              <a:buFont typeface="+mj-lt"/>
              <a:buAutoNum type="arabicParenR"/>
              <a:defRPr/>
            </a:pPr>
            <a:r>
              <a:rPr lang="en-US" dirty="0"/>
              <a:t>Longer growing season</a:t>
            </a:r>
          </a:p>
          <a:p>
            <a:pPr marL="728663" lvl="1" indent="-385763">
              <a:spcBef>
                <a:spcPts val="278"/>
              </a:spcBef>
              <a:buFont typeface="+mj-lt"/>
              <a:buAutoNum type="arabicParenR"/>
              <a:defRPr/>
            </a:pPr>
            <a:r>
              <a:rPr lang="en-US" dirty="0"/>
              <a:t>Shorter winters</a:t>
            </a:r>
          </a:p>
          <a:p>
            <a:pPr marL="728663" lvl="1" indent="-385763">
              <a:spcBef>
                <a:spcPts val="278"/>
              </a:spcBef>
              <a:buFont typeface="+mj-lt"/>
              <a:buAutoNum type="arabicParenR"/>
              <a:defRPr/>
            </a:pPr>
            <a:r>
              <a:rPr lang="en-US" dirty="0"/>
              <a:t>Summer heat and potential drought</a:t>
            </a:r>
          </a:p>
          <a:p>
            <a:pPr marL="728663" lvl="1" indent="-385763">
              <a:spcBef>
                <a:spcPts val="278"/>
              </a:spcBef>
              <a:buFont typeface="+mj-lt"/>
              <a:buAutoNum type="arabicParenR"/>
              <a:defRPr/>
            </a:pPr>
            <a:r>
              <a:rPr lang="en-US" dirty="0"/>
              <a:t>Extreme events</a:t>
            </a:r>
          </a:p>
          <a:p>
            <a:pPr marL="728663" lvl="1" indent="-385763">
              <a:spcBef>
                <a:spcPts val="278"/>
              </a:spcBef>
              <a:buFont typeface="+mj-lt"/>
              <a:buAutoNum type="arabicParenR"/>
              <a:defRPr/>
            </a:pPr>
            <a:r>
              <a:rPr lang="en-US" dirty="0"/>
              <a:t>Carbon dioxide fertilization</a:t>
            </a:r>
          </a:p>
          <a:p>
            <a:pPr marL="728663" lvl="1" indent="-385763">
              <a:spcBef>
                <a:spcPts val="278"/>
              </a:spcBef>
              <a:buFont typeface="+mj-lt"/>
              <a:buAutoNum type="arabicParenR"/>
              <a:defRPr/>
            </a:pPr>
            <a:r>
              <a:rPr lang="en-US" dirty="0"/>
              <a:t>Suitable habitat</a:t>
            </a:r>
          </a:p>
          <a:p>
            <a:pPr marL="728663" lvl="1" indent="-385763">
              <a:spcBef>
                <a:spcPts val="278"/>
              </a:spcBef>
              <a:buFont typeface="+mj-lt"/>
              <a:buAutoNum type="arabicParenR"/>
              <a:defRPr/>
            </a:pPr>
            <a:r>
              <a:rPr lang="en-US" dirty="0"/>
              <a:t>Forest pests and diseases</a:t>
            </a:r>
          </a:p>
          <a:p>
            <a:pPr marL="728663" lvl="1" indent="-385763">
              <a:spcBef>
                <a:spcPts val="278"/>
              </a:spcBef>
              <a:buFont typeface="+mj-lt"/>
              <a:buAutoNum type="arabicParenR"/>
              <a:defRPr/>
            </a:pPr>
            <a:r>
              <a:rPr lang="en-US" dirty="0"/>
              <a:t>Invasive plants</a:t>
            </a:r>
          </a:p>
          <a:p>
            <a:pPr marL="728663" lvl="1" indent="-385763">
              <a:spcBef>
                <a:spcPts val="278"/>
              </a:spcBef>
              <a:buFont typeface="+mj-lt"/>
              <a:buAutoNum type="arabicParenR"/>
              <a:defRPr/>
            </a:pPr>
            <a:r>
              <a:rPr lang="en-US" dirty="0"/>
              <a:t>Wildfire risk</a:t>
            </a:r>
          </a:p>
        </p:txBody>
      </p:sp>
      <p:pic>
        <p:nvPicPr>
          <p:cNvPr id="23556" name="Content Placeholder 6"/>
          <p:cNvPicPr>
            <a:picLocks noGrp="1" noChangeAspect="1"/>
          </p:cNvPicPr>
          <p:nvPr>
            <p:ph sz="quarter" idx="2"/>
          </p:nvPr>
        </p:nvPicPr>
        <p:blipFill>
          <a:blip r:embed="rId3" cstate="email">
            <a:extLst>
              <a:ext uri="{28A0092B-C50C-407E-A947-70E740481C1C}">
                <a14:useLocalDpi xmlns:a14="http://schemas.microsoft.com/office/drawing/2010/main"/>
              </a:ext>
            </a:extLst>
          </a:blip>
          <a:srcRect/>
          <a:stretch>
            <a:fillRect/>
          </a:stretch>
        </p:blipFill>
        <p:spPr>
          <a:xfrm>
            <a:off x="4514850" y="1690689"/>
            <a:ext cx="4523929" cy="3392947"/>
          </a:xfrm>
        </p:spPr>
      </p:pic>
    </p:spTree>
    <p:extLst>
      <p:ext uri="{BB962C8B-B14F-4D97-AF65-F5344CB8AC3E}">
        <p14:creationId xmlns:p14="http://schemas.microsoft.com/office/powerpoint/2010/main" val="2871364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015" y="0"/>
            <a:ext cx="8558784" cy="6138671"/>
          </a:xfrm>
        </p:spPr>
        <p:txBody>
          <a:bodyPr>
            <a:normAutofit/>
          </a:bodyPr>
          <a:lstStyle/>
          <a:p>
            <a:pPr marL="0" indent="0">
              <a:buNone/>
            </a:pPr>
            <a:r>
              <a:rPr lang="en-US" sz="3800" u="sng" dirty="0"/>
              <a:t>Healthy forests </a:t>
            </a:r>
            <a:r>
              <a:rPr lang="en-US" sz="3800" dirty="0"/>
              <a:t>are resilient. </a:t>
            </a:r>
          </a:p>
          <a:p>
            <a:pPr marL="0" indent="0">
              <a:buNone/>
            </a:pPr>
            <a:endParaRPr lang="en-US" sz="2000" dirty="0"/>
          </a:p>
          <a:p>
            <a:pPr marL="0" indent="0">
              <a:buNone/>
            </a:pPr>
            <a:r>
              <a:rPr lang="en-US" sz="2900" dirty="0"/>
              <a:t>Capable of restoring ecological productivity, complexity and diversity.</a:t>
            </a:r>
          </a:p>
          <a:p>
            <a:pPr marL="0" indent="0">
              <a:buNone/>
            </a:pPr>
            <a:endParaRPr lang="en-US" sz="2000" dirty="0"/>
          </a:p>
          <a:p>
            <a:pPr marL="0" indent="0">
              <a:buNone/>
            </a:pP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6735" y="1987296"/>
            <a:ext cx="6181344" cy="4636008"/>
          </a:xfrm>
          <a:prstGeom prst="rect">
            <a:avLst/>
          </a:prstGeom>
        </p:spPr>
      </p:pic>
    </p:spTree>
    <p:extLst>
      <p:ext uri="{BB962C8B-B14F-4D97-AF65-F5344CB8AC3E}">
        <p14:creationId xmlns:p14="http://schemas.microsoft.com/office/powerpoint/2010/main" val="24949155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060061" y="1151360"/>
            <a:ext cx="3762445" cy="5011695"/>
          </a:xfrm>
        </p:spPr>
      </p:pic>
      <p:sp>
        <p:nvSpPr>
          <p:cNvPr id="3" name="Rectangle 2"/>
          <p:cNvSpPr/>
          <p:nvPr/>
        </p:nvSpPr>
        <p:spPr>
          <a:xfrm>
            <a:off x="219456" y="921247"/>
            <a:ext cx="4840605" cy="4031873"/>
          </a:xfrm>
          <a:prstGeom prst="rect">
            <a:avLst/>
          </a:prstGeom>
        </p:spPr>
        <p:txBody>
          <a:bodyPr wrap="square">
            <a:spAutoFit/>
          </a:bodyPr>
          <a:lstStyle/>
          <a:p>
            <a:r>
              <a:rPr lang="en-US" sz="3200" u="sng" dirty="0"/>
              <a:t>Resilient Forests</a:t>
            </a:r>
          </a:p>
          <a:p>
            <a:r>
              <a:rPr lang="en-US" altLang="en-US" sz="2800" dirty="0"/>
              <a:t>Forest ecosystems that when impacted by </a:t>
            </a:r>
            <a:r>
              <a:rPr lang="en-US" altLang="en-US" sz="2800" b="1" dirty="0"/>
              <a:t>low intensity disturbance </a:t>
            </a:r>
            <a:r>
              <a:rPr lang="en-US" altLang="en-US" sz="2800" dirty="0"/>
              <a:t>have the ability to </a:t>
            </a:r>
            <a:r>
              <a:rPr lang="en-US" altLang="en-US" sz="2800" b="1" dirty="0"/>
              <a:t>quickly recover </a:t>
            </a:r>
            <a:r>
              <a:rPr lang="en-US" altLang="en-US" sz="2800" dirty="0"/>
              <a:t>structure and function to levels similar to pre-disturbance condition</a:t>
            </a:r>
          </a:p>
          <a:p>
            <a:endParaRPr lang="en-US" sz="2800" dirty="0"/>
          </a:p>
          <a:p>
            <a:endParaRPr lang="en-US" sz="2800" dirty="0"/>
          </a:p>
        </p:txBody>
      </p:sp>
    </p:spTree>
    <p:extLst>
      <p:ext uri="{BB962C8B-B14F-4D97-AF65-F5344CB8AC3E}">
        <p14:creationId xmlns:p14="http://schemas.microsoft.com/office/powerpoint/2010/main" val="2284079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504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106424" y="690372"/>
            <a:ext cx="6858000" cy="5143500"/>
          </a:xfrm>
          <a:prstGeom prst="rect">
            <a:avLst/>
          </a:prstGeom>
        </p:spPr>
      </p:pic>
    </p:spTree>
    <p:extLst>
      <p:ext uri="{BB962C8B-B14F-4D97-AF65-F5344CB8AC3E}">
        <p14:creationId xmlns:p14="http://schemas.microsoft.com/office/powerpoint/2010/main" val="985786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llcanopy"/>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3948080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1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128713" y="857250"/>
            <a:ext cx="6886575" cy="5143500"/>
          </a:xfrm>
          <a:prstGeom prst="rect">
            <a:avLst/>
          </a:prstGeom>
        </p:spPr>
      </p:pic>
    </p:spTree>
    <p:extLst>
      <p:ext uri="{BB962C8B-B14F-4D97-AF65-F5344CB8AC3E}">
        <p14:creationId xmlns:p14="http://schemas.microsoft.com/office/powerpoint/2010/main" val="23962982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65200" y="604882"/>
            <a:ext cx="7213600" cy="5410200"/>
          </a:xfrm>
        </p:spPr>
      </p:pic>
    </p:spTree>
    <p:extLst>
      <p:ext uri="{BB962C8B-B14F-4D97-AF65-F5344CB8AC3E}">
        <p14:creationId xmlns:p14="http://schemas.microsoft.com/office/powerpoint/2010/main" val="3266792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32437"/>
            <a:ext cx="7886700" cy="1325563"/>
          </a:xfrm>
        </p:spPr>
        <p:txBody>
          <a:bodyPr>
            <a:normAutofit fontScale="90000"/>
          </a:bodyPr>
          <a:lstStyle/>
          <a:p>
            <a:r>
              <a:rPr lang="en-US" sz="1800" u="sng" dirty="0">
                <a:hlinkClick r:id="rId2" tooltip="Science (New York, N.Y.)."/>
              </a:rPr>
              <a:t>Science.</a:t>
            </a:r>
            <a:r>
              <a:rPr lang="en-US" sz="1800" dirty="0"/>
              <a:t> 2015 Aug 21;349(6250):814-8. </a:t>
            </a:r>
            <a:r>
              <a:rPr lang="en-US" sz="1800" dirty="0" err="1"/>
              <a:t>doi</a:t>
            </a:r>
            <a:r>
              <a:rPr lang="en-US" sz="1800" dirty="0"/>
              <a:t>: 10.1126/science.aac6759.</a:t>
            </a:r>
            <a:br>
              <a:rPr lang="en-US" sz="1800" dirty="0"/>
            </a:br>
            <a:r>
              <a:rPr lang="en-US" sz="1800" b="1" dirty="0"/>
              <a:t>Forest health and global change.</a:t>
            </a:r>
            <a:br>
              <a:rPr lang="en-US" sz="1800" b="1" dirty="0"/>
            </a:br>
            <a:r>
              <a:rPr lang="en-US" sz="1800" u="sng" dirty="0" err="1">
                <a:hlinkClick r:id="rId3"/>
              </a:rPr>
              <a:t>Trumbore</a:t>
            </a:r>
            <a:r>
              <a:rPr lang="en-US" sz="1800" u="sng" dirty="0">
                <a:hlinkClick r:id="rId3"/>
              </a:rPr>
              <a:t> S</a:t>
            </a:r>
            <a:r>
              <a:rPr lang="en-US" sz="1800" baseline="30000" dirty="0"/>
              <a:t>1</a:t>
            </a:r>
            <a:r>
              <a:rPr lang="en-US" sz="1800" dirty="0"/>
              <a:t>, </a:t>
            </a:r>
            <a:r>
              <a:rPr lang="en-US" sz="1800" u="sng" dirty="0">
                <a:hlinkClick r:id="rId4"/>
              </a:rPr>
              <a:t>Brando P</a:t>
            </a:r>
            <a:r>
              <a:rPr lang="en-US" sz="1800" baseline="30000" dirty="0"/>
              <a:t>2</a:t>
            </a:r>
            <a:r>
              <a:rPr lang="en-US" sz="1800" dirty="0"/>
              <a:t>, </a:t>
            </a:r>
            <a:r>
              <a:rPr lang="en-US" sz="1800" u="sng" dirty="0">
                <a:hlinkClick r:id="rId5"/>
              </a:rPr>
              <a:t>Hartmann H</a:t>
            </a:r>
            <a:r>
              <a:rPr lang="en-US" sz="1800" baseline="30000" dirty="0"/>
              <a:t>3</a:t>
            </a:r>
            <a:r>
              <a:rPr lang="en-US" sz="1800" dirty="0"/>
              <a:t>.</a:t>
            </a:r>
            <a:br>
              <a:rPr lang="en-US" sz="1800" dirty="0"/>
            </a:br>
            <a:r>
              <a:rPr lang="en-US" sz="1800" dirty="0"/>
              <a:t>https://www.ncbi.nlm.nih.gov/pubmed/26293952</a:t>
            </a:r>
            <a:br>
              <a:rPr lang="en-US" sz="1800" dirty="0"/>
            </a:br>
            <a:r>
              <a:rPr lang="en-US" sz="1800" dirty="0"/>
              <a:t/>
            </a:r>
            <a:br>
              <a:rPr lang="en-US" sz="1800" dirty="0"/>
            </a:br>
            <a:endParaRPr lang="en-US" sz="1800" dirty="0"/>
          </a:p>
        </p:txBody>
      </p:sp>
      <p:sp>
        <p:nvSpPr>
          <p:cNvPr id="3" name="Content Placeholder 2"/>
          <p:cNvSpPr>
            <a:spLocks noGrp="1"/>
          </p:cNvSpPr>
          <p:nvPr>
            <p:ph idx="1"/>
          </p:nvPr>
        </p:nvSpPr>
        <p:spPr>
          <a:xfrm>
            <a:off x="628650" y="1185333"/>
            <a:ext cx="7886700" cy="4334934"/>
          </a:xfrm>
        </p:spPr>
        <p:txBody>
          <a:bodyPr>
            <a:normAutofit/>
          </a:bodyPr>
          <a:lstStyle/>
          <a:p>
            <a:pPr marL="0" indent="0">
              <a:buNone/>
            </a:pPr>
            <a:r>
              <a:rPr lang="en-US" dirty="0"/>
              <a:t>It is particularly critical to identify thresholds for rapid forest decline, because it can take many decades for forests to restore the services that they provide.</a:t>
            </a:r>
          </a:p>
          <a:p>
            <a:pPr marL="0" indent="0">
              <a:buNone/>
            </a:pPr>
            <a:r>
              <a:rPr lang="en-US" dirty="0"/>
              <a:t>Although native forests are adapted to some level of disturbance, all forests now face novel stresses in the form of climate change, air pollution, and invasive pests. Detecting how intensification of these stresses will affect the trajectory of forests is a major challenge. </a:t>
            </a:r>
          </a:p>
        </p:txBody>
      </p:sp>
      <p:sp>
        <p:nvSpPr>
          <p:cNvPr id="4" name="TextBox 3"/>
          <p:cNvSpPr txBox="1"/>
          <p:nvPr/>
        </p:nvSpPr>
        <p:spPr>
          <a:xfrm>
            <a:off x="628650" y="338665"/>
            <a:ext cx="7886700" cy="584775"/>
          </a:xfrm>
          <a:prstGeom prst="rect">
            <a:avLst/>
          </a:prstGeom>
          <a:noFill/>
        </p:spPr>
        <p:txBody>
          <a:bodyPr wrap="square" rtlCol="0">
            <a:spAutoFit/>
          </a:bodyPr>
          <a:lstStyle/>
          <a:p>
            <a:r>
              <a:rPr lang="en-US" sz="3200" dirty="0"/>
              <a:t>National Institute of Health Website</a:t>
            </a:r>
          </a:p>
        </p:txBody>
      </p:sp>
    </p:spTree>
    <p:extLst>
      <p:ext uri="{BB962C8B-B14F-4D97-AF65-F5344CB8AC3E}">
        <p14:creationId xmlns:p14="http://schemas.microsoft.com/office/powerpoint/2010/main" val="361336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767424"/>
            <a:ext cx="9104301" cy="4491455"/>
          </a:xfrm>
          <a:prstGeom prst="rect">
            <a:avLst/>
          </a:prstGeom>
        </p:spPr>
      </p:pic>
      <p:sp>
        <p:nvSpPr>
          <p:cNvPr id="7" name="Oval 6"/>
          <p:cNvSpPr/>
          <p:nvPr/>
        </p:nvSpPr>
        <p:spPr>
          <a:xfrm>
            <a:off x="0" y="2096544"/>
            <a:ext cx="1214438" cy="3886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Underhill</a:t>
            </a:r>
          </a:p>
        </p:txBody>
      </p:sp>
      <p:sp>
        <p:nvSpPr>
          <p:cNvPr id="2" name="Title 1"/>
          <p:cNvSpPr>
            <a:spLocks noGrp="1"/>
          </p:cNvSpPr>
          <p:nvPr>
            <p:ph type="title"/>
          </p:nvPr>
        </p:nvSpPr>
        <p:spPr>
          <a:xfrm>
            <a:off x="608800" y="722586"/>
            <a:ext cx="7886700" cy="586852"/>
          </a:xfrm>
        </p:spPr>
        <p:txBody>
          <a:bodyPr>
            <a:normAutofit fontScale="90000"/>
          </a:bodyPr>
          <a:lstStyle/>
          <a:p>
            <a:pPr algn="ctr"/>
            <a:r>
              <a:rPr lang="en-US" dirty="0"/>
              <a:t>Mount Mansfield</a:t>
            </a:r>
          </a:p>
        </p:txBody>
      </p:sp>
      <p:sp>
        <p:nvSpPr>
          <p:cNvPr id="9" name="Oval 8"/>
          <p:cNvSpPr/>
          <p:nvPr/>
        </p:nvSpPr>
        <p:spPr>
          <a:xfrm>
            <a:off x="7743173" y="4501541"/>
            <a:ext cx="1214438" cy="3886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Stowe</a:t>
            </a:r>
          </a:p>
        </p:txBody>
      </p:sp>
    </p:spTree>
    <p:extLst>
      <p:ext uri="{BB962C8B-B14F-4D97-AF65-F5344CB8AC3E}">
        <p14:creationId xmlns:p14="http://schemas.microsoft.com/office/powerpoint/2010/main" val="23367206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Climate\2015\Roundtable\vmc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27709"/>
            <a:ext cx="419100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Climate\2015\Roundtable\vmc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409700"/>
            <a:ext cx="4191000" cy="29337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Climate\2015\Roundtable\vmc11.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643437" y="27709"/>
            <a:ext cx="4038600" cy="319087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F:\Climate\2015\Roundtable\vmc16.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72012" y="1600200"/>
            <a:ext cx="3981450" cy="36957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Climate\2015\Roundtable\vmc14.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72012" y="2819400"/>
            <a:ext cx="40386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F:\Climate\2015\Roundtable\vmc13.JPG"/>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304800" y="2771775"/>
            <a:ext cx="4152899" cy="301942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F:\Climate\2015\Roundtable\vmc15.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04800" y="4262529"/>
            <a:ext cx="419100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F:\Climate\2015\Roundtable\vmc6.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4672011" y="4940492"/>
            <a:ext cx="4038601" cy="1813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8679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5763" y="1920478"/>
            <a:ext cx="4755356" cy="356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tle 3"/>
          <p:cNvSpPr>
            <a:spLocks noGrp="1"/>
          </p:cNvSpPr>
          <p:nvPr>
            <p:ph type="title"/>
          </p:nvPr>
        </p:nvSpPr>
        <p:spPr/>
        <p:txBody>
          <a:bodyPr/>
          <a:lstStyle/>
          <a:p>
            <a:r>
              <a:rPr lang="en-US" altLang="en-US"/>
              <a:t>Define what “success” is and work towards it</a:t>
            </a:r>
          </a:p>
        </p:txBody>
      </p:sp>
      <p:sp>
        <p:nvSpPr>
          <p:cNvPr id="32772" name="TextBox 1"/>
          <p:cNvSpPr txBox="1">
            <a:spLocks noChangeArrowheads="1"/>
          </p:cNvSpPr>
          <p:nvPr/>
        </p:nvSpPr>
        <p:spPr bwMode="auto">
          <a:xfrm>
            <a:off x="5285185" y="2543175"/>
            <a:ext cx="36302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Perpetua" panose="02020502060401020303" pitchFamily="18" charset="0"/>
              </a:defRPr>
            </a:lvl1pPr>
            <a:lvl2pPr marL="742950" indent="-285750">
              <a:defRPr>
                <a:solidFill>
                  <a:schemeClr val="tx1"/>
                </a:solidFill>
                <a:latin typeface="Perpetua" panose="02020502060401020303" pitchFamily="18" charset="0"/>
              </a:defRPr>
            </a:lvl2pPr>
            <a:lvl3pPr marL="1143000" indent="-228600">
              <a:defRPr>
                <a:solidFill>
                  <a:schemeClr val="tx1"/>
                </a:solidFill>
                <a:latin typeface="Perpetua" panose="02020502060401020303" pitchFamily="18" charset="0"/>
              </a:defRPr>
            </a:lvl3pPr>
            <a:lvl4pPr marL="1600200" indent="-228600">
              <a:defRPr>
                <a:solidFill>
                  <a:schemeClr val="tx1"/>
                </a:solidFill>
                <a:latin typeface="Perpetua" panose="02020502060401020303" pitchFamily="18" charset="0"/>
              </a:defRPr>
            </a:lvl4pPr>
            <a:lvl5pPr marL="2057400" indent="-228600">
              <a:defRPr>
                <a:solidFill>
                  <a:schemeClr val="tx1"/>
                </a:solidFill>
                <a:latin typeface="Perpetua" panose="02020502060401020303" pitchFamily="18" charset="0"/>
              </a:defRPr>
            </a:lvl5pPr>
            <a:lvl6pPr marL="2514600" indent="-228600" fontAlgn="base">
              <a:spcBef>
                <a:spcPct val="0"/>
              </a:spcBef>
              <a:spcAft>
                <a:spcPct val="0"/>
              </a:spcAft>
              <a:defRPr>
                <a:solidFill>
                  <a:schemeClr val="tx1"/>
                </a:solidFill>
                <a:latin typeface="Perpetua" panose="02020502060401020303" pitchFamily="18" charset="0"/>
              </a:defRPr>
            </a:lvl6pPr>
            <a:lvl7pPr marL="2971800" indent="-228600" fontAlgn="base">
              <a:spcBef>
                <a:spcPct val="0"/>
              </a:spcBef>
              <a:spcAft>
                <a:spcPct val="0"/>
              </a:spcAft>
              <a:defRPr>
                <a:solidFill>
                  <a:schemeClr val="tx1"/>
                </a:solidFill>
                <a:latin typeface="Perpetua" panose="02020502060401020303" pitchFamily="18" charset="0"/>
              </a:defRPr>
            </a:lvl7pPr>
            <a:lvl8pPr marL="3429000" indent="-228600" fontAlgn="base">
              <a:spcBef>
                <a:spcPct val="0"/>
              </a:spcBef>
              <a:spcAft>
                <a:spcPct val="0"/>
              </a:spcAft>
              <a:defRPr>
                <a:solidFill>
                  <a:schemeClr val="tx1"/>
                </a:solidFill>
                <a:latin typeface="Perpetua" panose="02020502060401020303" pitchFamily="18" charset="0"/>
              </a:defRPr>
            </a:lvl8pPr>
            <a:lvl9pPr marL="3886200" indent="-228600" fontAlgn="base">
              <a:spcBef>
                <a:spcPct val="0"/>
              </a:spcBef>
              <a:spcAft>
                <a:spcPct val="0"/>
              </a:spcAft>
              <a:defRPr>
                <a:solidFill>
                  <a:schemeClr val="tx1"/>
                </a:solidFill>
                <a:latin typeface="Perpetua" panose="02020502060401020303" pitchFamily="18" charset="0"/>
              </a:defRPr>
            </a:lvl9pPr>
          </a:lstStyle>
          <a:p>
            <a:pPr eaLnBrk="1" hangingPunct="1"/>
            <a:r>
              <a:rPr lang="en-US" altLang="en-US" sz="2400"/>
              <a:t>This will be different/more challenging than in the past so needs to be more intentional.</a:t>
            </a:r>
          </a:p>
        </p:txBody>
      </p:sp>
    </p:spTree>
    <p:extLst>
      <p:ext uri="{BB962C8B-B14F-4D97-AF65-F5344CB8AC3E}">
        <p14:creationId xmlns:p14="http://schemas.microsoft.com/office/powerpoint/2010/main" val="7310563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0062"/>
            <a:ext cx="7886700" cy="1325563"/>
          </a:xfrm>
        </p:spPr>
        <p:txBody>
          <a:bodyPr/>
          <a:lstStyle/>
          <a:p>
            <a:r>
              <a:rPr lang="en-US" dirty="0"/>
              <a:t>Future work at landscape level</a:t>
            </a:r>
          </a:p>
        </p:txBody>
      </p:sp>
      <p:sp>
        <p:nvSpPr>
          <p:cNvPr id="3" name="Content Placeholder 2"/>
          <p:cNvSpPr>
            <a:spLocks noGrp="1"/>
          </p:cNvSpPr>
          <p:nvPr>
            <p:ph idx="1"/>
          </p:nvPr>
        </p:nvSpPr>
        <p:spPr/>
        <p:txBody>
          <a:bodyPr>
            <a:normAutofit/>
          </a:bodyPr>
          <a:lstStyle/>
          <a:p>
            <a:pPr marL="0" indent="0">
              <a:buNone/>
            </a:pPr>
            <a:r>
              <a:rPr lang="en-US" dirty="0"/>
              <a:t>Protecting forest health will require a mosaic of different stand ages, structures, and levels of management intensity appropriate for satisfying the range of demands placed on the landscape by society</a:t>
            </a:r>
          </a:p>
        </p:txBody>
      </p:sp>
    </p:spTree>
    <p:extLst>
      <p:ext uri="{BB962C8B-B14F-4D97-AF65-F5344CB8AC3E}">
        <p14:creationId xmlns:p14="http://schemas.microsoft.com/office/powerpoint/2010/main" val="1050277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378226" y="761358"/>
            <a:ext cx="6387547" cy="4737431"/>
          </a:xfrm>
        </p:spPr>
      </p:pic>
    </p:spTree>
    <p:extLst>
      <p:ext uri="{BB962C8B-B14F-4D97-AF65-F5344CB8AC3E}">
        <p14:creationId xmlns:p14="http://schemas.microsoft.com/office/powerpoint/2010/main" val="553287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p:cNvPicPr>
            <a:picLocks noChangeAspect="1"/>
          </p:cNvPicPr>
          <p:nvPr/>
        </p:nvPicPr>
        <p:blipFill rotWithShape="1">
          <a:blip r:embed="rId3" cstate="email">
            <a:extLst>
              <a:ext uri="{28A0092B-C50C-407E-A947-70E740481C1C}">
                <a14:useLocalDpi xmlns:a14="http://schemas.microsoft.com/office/drawing/2010/main"/>
              </a:ext>
            </a:extLst>
          </a:blip>
          <a:srcRect r="-1"/>
          <a:stretch/>
        </p:blipFill>
        <p:spPr>
          <a:xfrm>
            <a:off x="4567960" y="10"/>
            <a:ext cx="4576040" cy="6857990"/>
          </a:xfrm>
          <a:prstGeom prst="rect">
            <a:avLst/>
          </a:prstGeom>
          <a:effectLst/>
        </p:spPr>
      </p:pic>
      <p:sp>
        <p:nvSpPr>
          <p:cNvPr id="2" name="Title 1"/>
          <p:cNvSpPr>
            <a:spLocks noGrp="1"/>
          </p:cNvSpPr>
          <p:nvPr>
            <p:ph type="title"/>
          </p:nvPr>
        </p:nvSpPr>
        <p:spPr>
          <a:xfrm>
            <a:off x="486698" y="2020829"/>
            <a:ext cx="3921242" cy="1676603"/>
          </a:xfrm>
        </p:spPr>
        <p:txBody>
          <a:bodyPr>
            <a:normAutofit/>
          </a:bodyPr>
          <a:lstStyle/>
          <a:p>
            <a:pPr>
              <a:lnSpc>
                <a:spcPct val="80000"/>
              </a:lnSpc>
            </a:pPr>
            <a:r>
              <a:rPr lang="en-US" sz="4100" dirty="0"/>
              <a:t>Vermont forests cover 75% of land area</a:t>
            </a:r>
          </a:p>
        </p:txBody>
      </p:sp>
      <p:sp>
        <p:nvSpPr>
          <p:cNvPr id="10" name="Content Placeholder 9"/>
          <p:cNvSpPr>
            <a:spLocks noGrp="1"/>
          </p:cNvSpPr>
          <p:nvPr>
            <p:ph idx="1"/>
          </p:nvPr>
        </p:nvSpPr>
        <p:spPr>
          <a:xfrm>
            <a:off x="486697" y="481887"/>
            <a:ext cx="3761222" cy="1109169"/>
          </a:xfrm>
        </p:spPr>
        <p:txBody>
          <a:bodyPr>
            <a:normAutofit/>
          </a:bodyPr>
          <a:lstStyle/>
          <a:p>
            <a:pPr marL="0" indent="0">
              <a:buNone/>
            </a:pPr>
            <a:r>
              <a:rPr lang="en-US" sz="3600" dirty="0"/>
              <a:t>Forest Health = Forest Abundance</a:t>
            </a:r>
          </a:p>
        </p:txBody>
      </p:sp>
    </p:spTree>
    <p:extLst>
      <p:ext uri="{BB962C8B-B14F-4D97-AF65-F5344CB8AC3E}">
        <p14:creationId xmlns:p14="http://schemas.microsoft.com/office/powerpoint/2010/main" val="4223521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752" y="320041"/>
            <a:ext cx="4150476" cy="5861304"/>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37264" y="1938740"/>
            <a:ext cx="4030964" cy="2011468"/>
          </a:xfrm>
        </p:spPr>
        <p:txBody>
          <a:bodyPr>
            <a:noAutofit/>
          </a:bodyPr>
          <a:lstStyle/>
          <a:p>
            <a:pPr marL="0" indent="0">
              <a:buNone/>
            </a:pPr>
            <a:r>
              <a:rPr lang="en-US" dirty="0"/>
              <a:t>Forest Health = </a:t>
            </a:r>
          </a:p>
          <a:p>
            <a:pPr marL="0" indent="0">
              <a:buNone/>
            </a:pPr>
            <a:r>
              <a:rPr lang="en-US" dirty="0"/>
              <a:t>A condition where biotic and abiotic influences do not threaten management objectives now and in the future.</a:t>
            </a:r>
          </a:p>
        </p:txBody>
      </p:sp>
    </p:spTree>
    <p:extLst>
      <p:ext uri="{BB962C8B-B14F-4D97-AF65-F5344CB8AC3E}">
        <p14:creationId xmlns:p14="http://schemas.microsoft.com/office/powerpoint/2010/main" val="3979917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888" y="729078"/>
            <a:ext cx="7886700" cy="2852737"/>
          </a:xfrm>
        </p:spPr>
        <p:txBody>
          <a:bodyPr>
            <a:normAutofit/>
          </a:bodyPr>
          <a:lstStyle/>
          <a:p>
            <a:pPr algn="ctr"/>
            <a:r>
              <a:rPr lang="en-US" sz="4400" dirty="0"/>
              <a:t>Vermont Forest Monitoring Summary for 2016 </a:t>
            </a:r>
          </a:p>
        </p:txBody>
      </p:sp>
      <p:sp>
        <p:nvSpPr>
          <p:cNvPr id="5" name="Text Placeholder 4"/>
          <p:cNvSpPr>
            <a:spLocks noGrp="1"/>
          </p:cNvSpPr>
          <p:nvPr>
            <p:ph type="body" idx="1"/>
          </p:nvPr>
        </p:nvSpPr>
        <p:spPr>
          <a:xfrm>
            <a:off x="955193" y="3701569"/>
            <a:ext cx="7886700" cy="1500187"/>
          </a:xfrm>
        </p:spPr>
        <p:txBody>
          <a:bodyPr/>
          <a:lstStyle/>
          <a:p>
            <a:pPr algn="ctr"/>
            <a:r>
              <a:rPr lang="en-US" dirty="0"/>
              <a:t>Monitoring biotic and abiotic stressors</a:t>
            </a:r>
          </a:p>
        </p:txBody>
      </p:sp>
    </p:spTree>
    <p:extLst>
      <p:ext uri="{BB962C8B-B14F-4D97-AF65-F5344CB8AC3E}">
        <p14:creationId xmlns:p14="http://schemas.microsoft.com/office/powerpoint/2010/main" val="739237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76800" y="365126"/>
            <a:ext cx="3638550" cy="1874491"/>
          </a:xfrm>
        </p:spPr>
        <p:txBody>
          <a:bodyPr>
            <a:normAutofit fontScale="90000"/>
          </a:bodyPr>
          <a:lstStyle/>
          <a:p>
            <a:r>
              <a:rPr lang="en-US" dirty="0"/>
              <a:t>Forest Tent Caterpillar Defoliation</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0"/>
            <a:ext cx="4876800" cy="3657600"/>
          </a:xfr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57675" y="3319670"/>
            <a:ext cx="4876800" cy="3657600"/>
          </a:xfrm>
          <a:prstGeom prst="rect">
            <a:avLst/>
          </a:prstGeom>
        </p:spPr>
      </p:pic>
    </p:spTree>
    <p:extLst>
      <p:ext uri="{BB962C8B-B14F-4D97-AF65-F5344CB8AC3E}">
        <p14:creationId xmlns:p14="http://schemas.microsoft.com/office/powerpoint/2010/main" val="2454120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12863"/>
            <a:ext cx="5309302" cy="6870863"/>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7200" y="365126"/>
            <a:ext cx="4876800" cy="3657600"/>
          </a:xfrm>
          <a:prstGeom prst="rect">
            <a:avLst/>
          </a:prstGeom>
        </p:spPr>
      </p:pic>
    </p:spTree>
    <p:extLst>
      <p:ext uri="{BB962C8B-B14F-4D97-AF65-F5344CB8AC3E}">
        <p14:creationId xmlns:p14="http://schemas.microsoft.com/office/powerpoint/2010/main" val="289240422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958</TotalTime>
  <Words>1115</Words>
  <Application>Microsoft Office PowerPoint</Application>
  <PresentationFormat>On-screen Show (4:3)</PresentationFormat>
  <Paragraphs>124</Paragraphs>
  <Slides>44</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Calibri Light</vt:lpstr>
      <vt:lpstr>Perpetua</vt:lpstr>
      <vt:lpstr>Times New Roman</vt:lpstr>
      <vt:lpstr>Office Theme</vt:lpstr>
      <vt:lpstr>Defining Forest Health in Managed Forests</vt:lpstr>
      <vt:lpstr>Vermont Division of Forests Mission Statement</vt:lpstr>
      <vt:lpstr>Are our forests healthy?</vt:lpstr>
      <vt:lpstr>Science. 2015 Aug 21;349(6250):814-8. doi: 10.1126/science.aac6759. Forest health and global change. Trumbore S1, Brando P2, Hartmann H3. https://www.ncbi.nlm.nih.gov/pubmed/26293952  </vt:lpstr>
      <vt:lpstr>Vermont forests cover 75% of land area</vt:lpstr>
      <vt:lpstr>PowerPoint Presentation</vt:lpstr>
      <vt:lpstr>Vermont Forest Monitoring Summary for 2016 </vt:lpstr>
      <vt:lpstr>Forest Tent Caterpillar Defoliation</vt:lpstr>
      <vt:lpstr>PowerPoint Presentation</vt:lpstr>
      <vt:lpstr>Refoliation</vt:lpstr>
      <vt:lpstr>Drought Symptoms</vt:lpstr>
      <vt:lpstr>Maple Webworm</vt:lpstr>
      <vt:lpstr>PowerPoint Presentation</vt:lpstr>
      <vt:lpstr>PowerPoint Presentation</vt:lpstr>
      <vt:lpstr>PowerPoint Presentation</vt:lpstr>
      <vt:lpstr>Tree health on VMC plots</vt:lpstr>
      <vt:lpstr>Ash Declines</vt:lpstr>
      <vt:lpstr>Ash Surveys</vt:lpstr>
      <vt:lpstr>PowerPoint Presentation</vt:lpstr>
      <vt:lpstr>White Pine Needle Damage</vt:lpstr>
      <vt:lpstr>Hemlock Woolly Adelgid</vt:lpstr>
      <vt:lpstr>Balsam Woolly Adelgid Northeastern VT</vt:lpstr>
      <vt:lpstr>Are our forests healthy?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and uses of forest influence health determination</vt:lpstr>
      <vt:lpstr>Thresholds or tipping points for forest health</vt:lpstr>
      <vt:lpstr>Forest Changes Expected Due To Climate</vt:lpstr>
      <vt:lpstr>PowerPoint Presentation</vt:lpstr>
      <vt:lpstr>PowerPoint Presentation</vt:lpstr>
      <vt:lpstr>PowerPoint Presentation</vt:lpstr>
      <vt:lpstr>PowerPoint Presentation</vt:lpstr>
      <vt:lpstr>PowerPoint Presentation</vt:lpstr>
      <vt:lpstr>PowerPoint Presentation</vt:lpstr>
      <vt:lpstr>Mount Mansfield</vt:lpstr>
      <vt:lpstr>PowerPoint Presentation</vt:lpstr>
      <vt:lpstr>Define what “success” is and work towards it</vt:lpstr>
      <vt:lpstr>Future work at landscape level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Defining Forest Health in Managed Forests</dc:title>
  <dc:creator>Wilmot, Sandy</dc:creator>
  <cp:lastModifiedBy>John Truong</cp:lastModifiedBy>
  <cp:revision>83</cp:revision>
  <cp:lastPrinted>2016-12-01T18:14:42Z</cp:lastPrinted>
  <dcterms:created xsi:type="dcterms:W3CDTF">2016-11-14T18:34:21Z</dcterms:created>
  <dcterms:modified xsi:type="dcterms:W3CDTF">2016-12-07T15:33:06Z</dcterms:modified>
</cp:coreProperties>
</file>